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93" r:id="rId2"/>
    <p:sldId id="290" r:id="rId3"/>
    <p:sldId id="291" r:id="rId4"/>
    <p:sldId id="294" r:id="rId5"/>
    <p:sldId id="292" r:id="rId6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88" autoAdjust="0"/>
    <p:restoredTop sz="94660"/>
  </p:normalViewPr>
  <p:slideViewPr>
    <p:cSldViewPr>
      <p:cViewPr varScale="1">
        <p:scale>
          <a:sx n="70" d="100"/>
          <a:sy n="70" d="100"/>
        </p:scale>
        <p:origin x="128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511F7D-D805-4B86-B534-9972ED1B7E09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0FE01-7E45-4235-B896-A4529BA2C3E6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2548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0FE01-7E45-4235-B896-A4529BA2C3E6}" type="slidenum">
              <a:rPr lang="es-CO" smtClean="0"/>
              <a:pPr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771274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0FE01-7E45-4235-B896-A4529BA2C3E6}" type="slidenum">
              <a:rPr lang="es-CO" smtClean="0"/>
              <a:pPr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77706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8C0C49-6C71-437C-876D-7F71330A1B86}" type="slidenum">
              <a:rPr lang="es-ES" smtClean="0"/>
              <a:pPr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85788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3764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3217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9007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09765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2294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5225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4678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29853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10601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03868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2460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5369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tile tx="0" ty="0" sx="15000" sy="1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84784"/>
            <a:ext cx="8064896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12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33000"/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8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9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0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1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2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3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6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7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8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9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0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1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2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3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4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5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6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7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8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9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0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1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2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3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4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5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6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7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8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9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0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1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2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3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4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5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6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7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8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9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0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1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2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3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4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5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6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7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8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9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0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1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2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3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4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5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6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7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8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9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0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1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4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5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6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7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8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9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0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1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2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3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4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5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6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7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8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9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0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1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2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3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4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5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6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7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8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9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0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1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2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3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4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5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6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7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8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9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0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1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graphicFrame>
        <p:nvGraphicFramePr>
          <p:cNvPr id="2049" name="204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799487"/>
              </p:ext>
            </p:extLst>
          </p:nvPr>
        </p:nvGraphicFramePr>
        <p:xfrm>
          <a:off x="107504" y="1320038"/>
          <a:ext cx="8880906" cy="54213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11036"/>
                <a:gridCol w="1351012"/>
                <a:gridCol w="1354715"/>
                <a:gridCol w="1279452"/>
                <a:gridCol w="1344260"/>
                <a:gridCol w="1440431"/>
              </a:tblGrid>
              <a:tr h="645598">
                <a:tc>
                  <a:txBody>
                    <a:bodyPr/>
                    <a:lstStyle/>
                    <a:p>
                      <a:pPr algn="ctr" fontAlgn="b"/>
                      <a:r>
                        <a:rPr lang="es-ES" sz="1800" b="1" u="none" strike="noStrike" dirty="0">
                          <a:effectLst/>
                          <a:latin typeface="+mj-lt"/>
                        </a:rPr>
                        <a:t>Concepto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u="none" strike="noStrike" dirty="0">
                          <a:effectLst/>
                          <a:latin typeface="+mj-lt"/>
                        </a:rPr>
                        <a:t>ANTONIA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u="none" strike="noStrike" dirty="0" smtClean="0">
                          <a:effectLst/>
                          <a:latin typeface="+mj-lt"/>
                        </a:rPr>
                        <a:t>ELÍAS </a:t>
                      </a:r>
                      <a:r>
                        <a:rPr lang="es-ES" sz="1800" b="1" u="none" strike="noStrike" dirty="0">
                          <a:effectLst/>
                          <a:latin typeface="+mj-lt"/>
                        </a:rPr>
                        <a:t>QUINTERO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u="none" strike="noStrike" dirty="0" smtClean="0">
                          <a:effectLst/>
                          <a:latin typeface="+mj-lt"/>
                        </a:rPr>
                        <a:t>HÉCTOR </a:t>
                      </a:r>
                      <a:r>
                        <a:rPr lang="es-ES" sz="1800" b="1" u="none" strike="noStrike" dirty="0">
                          <a:effectLst/>
                          <a:latin typeface="+mj-lt"/>
                        </a:rPr>
                        <a:t>SAAVEDRA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u="none" strike="noStrike" dirty="0">
                          <a:effectLst/>
                          <a:latin typeface="+mj-lt"/>
                        </a:rPr>
                        <a:t>TRINIDAD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u="none" strike="noStrike" dirty="0">
                          <a:effectLst/>
                          <a:latin typeface="+mj-lt"/>
                        </a:rPr>
                        <a:t>TOTAL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59349">
                <a:tc>
                  <a:txBody>
                    <a:bodyPr/>
                    <a:lstStyle/>
                    <a:p>
                      <a:pPr algn="l" fontAlgn="ctr"/>
                      <a:r>
                        <a:rPr lang="es-ES" sz="1800" u="none" strike="noStrike" dirty="0">
                          <a:effectLst/>
                          <a:latin typeface="+mj-lt"/>
                        </a:rPr>
                        <a:t>Certificación Ex alumnos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$ 390.300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$ 83.500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$ 23.500</a:t>
                      </a:r>
                      <a:endParaRPr lang="es-ES" sz="1800" u="none" strike="noStrike" dirty="0"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$ 14.000</a:t>
                      </a:r>
                      <a:endParaRPr lang="es-ES" sz="1800" u="none" strike="noStrike" dirty="0"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$511,300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</a:tr>
              <a:tr h="64559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Concesión espacios-tienda escolar.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$ 3.630.000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$ 940.000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$ 423.200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>
                          <a:effectLst/>
                          <a:latin typeface="+mj-lt"/>
                        </a:rPr>
                        <a:t>$ </a:t>
                      </a:r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$ 329.300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$ 5.322.500</a:t>
                      </a:r>
                      <a:endParaRPr lang="es-ES" sz="1800" u="none" strike="noStrike" dirty="0"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</a:tr>
              <a:tr h="64559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800" u="none" strike="noStrike" dirty="0">
                          <a:effectLst/>
                          <a:latin typeface="+mj-lt"/>
                        </a:rPr>
                        <a:t>TRANSFERENCIAS NACIONALES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$ 75.566.368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</a:t>
                      </a:r>
                      <a:r>
                        <a:rPr lang="es-CO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36.577.014</a:t>
                      </a:r>
                      <a:endParaRPr lang="es-CO" sz="1800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$ 15.215.492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$ 10.074.685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$ 137.433.559</a:t>
                      </a:r>
                      <a:endParaRPr lang="es-CO" sz="1800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459349">
                <a:tc>
                  <a:txBody>
                    <a:bodyPr/>
                    <a:lstStyle/>
                    <a:p>
                      <a:pPr algn="l" fontAlgn="ctr"/>
                      <a:r>
                        <a:rPr lang="es-E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Costos Educativos,</a:t>
                      </a:r>
                      <a:r>
                        <a:rPr lang="es-E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Ciclos.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$ 1.040.000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  <a:endParaRPr lang="es-CO" sz="1800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  <a:endParaRPr lang="es-CO" sz="1800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  <a:endParaRPr lang="es-CO" sz="1800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$ 1.040.000</a:t>
                      </a:r>
                    </a:p>
                  </a:txBody>
                  <a:tcPr marL="9525" marR="9525" marT="9525" marB="0" anchor="ctr"/>
                </a:tc>
              </a:tr>
              <a:tr h="459349">
                <a:tc>
                  <a:txBody>
                    <a:bodyPr/>
                    <a:lstStyle/>
                    <a:p>
                      <a:pPr algn="l" fontAlgn="ctr"/>
                      <a:r>
                        <a:rPr lang="es-ES" sz="1800" u="none" strike="noStrike" dirty="0">
                          <a:effectLst/>
                          <a:latin typeface="+mj-lt"/>
                        </a:rPr>
                        <a:t>Recursos del Balance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$ 13.843.721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$ 8.618.316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$ 3.771.385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-$ 7.929.614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$ 18.303.808</a:t>
                      </a:r>
                    </a:p>
                  </a:txBody>
                  <a:tcPr marL="9525" marR="9525" marT="9525" marB="0" anchor="ctr"/>
                </a:tc>
              </a:tr>
              <a:tr h="64559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800" u="none" strike="noStrike" dirty="0">
                          <a:effectLst/>
                          <a:latin typeface="+mj-lt"/>
                        </a:rPr>
                        <a:t>Rendimientos Operaciones Financieras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$ 729.397</a:t>
                      </a:r>
                      <a:endParaRPr lang="es-CO" sz="1800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$ 353.056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$ 146.867</a:t>
                      </a:r>
                      <a:endParaRPr lang="es-CO" sz="1800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$ 97.245</a:t>
                      </a:r>
                      <a:endParaRPr lang="es-CO" sz="1800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$ 1.326.565</a:t>
                      </a:r>
                      <a:endParaRPr lang="es-CO" sz="1800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64559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Programas Formación Complementaria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$ 2.032.000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  <a:endParaRPr lang="es-CO" sz="1800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  <a:endParaRPr lang="es-CO" sz="1800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  <a:endParaRPr lang="es-CO" sz="1800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$ 2.032.000</a:t>
                      </a:r>
                    </a:p>
                  </a:txBody>
                  <a:tcPr marL="9525" marR="9525" marT="9525" marB="0" anchor="ctr"/>
                </a:tc>
              </a:tr>
              <a:tr h="459349">
                <a:tc>
                  <a:txBody>
                    <a:bodyPr/>
                    <a:lstStyle/>
                    <a:p>
                      <a:pPr algn="l" fontAlgn="ctr"/>
                      <a:r>
                        <a:rPr lang="es-ES" sz="1800" b="1" u="none" strike="noStrike" dirty="0">
                          <a:effectLst/>
                          <a:latin typeface="+mj-lt"/>
                        </a:rPr>
                        <a:t>TOTAL </a:t>
                      </a:r>
                      <a:r>
                        <a:rPr lang="es-ES" sz="1800" b="1" u="none" strike="noStrike" dirty="0" smtClean="0">
                          <a:effectLst/>
                          <a:latin typeface="+mj-lt"/>
                        </a:rPr>
                        <a:t>INGRESOS</a:t>
                      </a:r>
                      <a:r>
                        <a:rPr lang="es-ES" sz="1800" b="1" u="none" strike="noStrike" dirty="0">
                          <a:effectLst/>
                          <a:latin typeface="+mj-lt"/>
                        </a:rPr>
                        <a:t> 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$ 97.231.786</a:t>
                      </a:r>
                      <a:endParaRPr lang="es-CO" sz="1800" b="1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8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$ 46.571.885</a:t>
                      </a:r>
                      <a:endParaRPr lang="es-CO" sz="1800" b="1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$ 19.580.444</a:t>
                      </a:r>
                      <a:endParaRPr lang="es-CO" sz="1800" b="1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$ 2.585.616</a:t>
                      </a:r>
                      <a:endParaRPr lang="es-CO" sz="1800" b="1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$ 165.969.732</a:t>
                      </a:r>
                      <a:endParaRPr lang="es-CO" sz="1800" b="1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3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4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5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6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7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8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9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0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1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2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3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4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5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6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7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8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9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0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1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2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3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4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5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6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7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8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9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0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1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2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3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4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5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6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7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8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9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0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1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2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3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4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5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6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7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8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9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0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1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2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3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4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5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6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7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8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9" name="1 Título"/>
          <p:cNvSpPr>
            <a:spLocks noGrp="1"/>
          </p:cNvSpPr>
          <p:nvPr>
            <p:ph type="title"/>
          </p:nvPr>
        </p:nvSpPr>
        <p:spPr>
          <a:xfrm>
            <a:off x="496393" y="476672"/>
            <a:ext cx="8103369" cy="648072"/>
          </a:xfrm>
        </p:spPr>
        <p:txBody>
          <a:bodyPr>
            <a:normAutofit fontScale="90000"/>
          </a:bodyPr>
          <a:lstStyle/>
          <a:p>
            <a:pPr>
              <a:lnSpc>
                <a:spcPts val="4000"/>
              </a:lnSpc>
            </a:pPr>
            <a: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INGRESOS</a:t>
            </a:r>
            <a:b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2017.</a:t>
            </a:r>
            <a:endParaRPr lang="es-ES" b="1" dirty="0"/>
          </a:p>
        </p:txBody>
      </p:sp>
      <p:pic>
        <p:nvPicPr>
          <p:cNvPr id="180" name="6 Imagen" descr="Sin títul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43" y="-27384"/>
            <a:ext cx="1389505" cy="12624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569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33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8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9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0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2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3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4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5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6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7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8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9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0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1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2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3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4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5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6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7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8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9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0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1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2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3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4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5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6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7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8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9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0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1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2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3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4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5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6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8" name="1 Título"/>
          <p:cNvSpPr>
            <a:spLocks noGrp="1"/>
          </p:cNvSpPr>
          <p:nvPr>
            <p:ph type="title"/>
          </p:nvPr>
        </p:nvSpPr>
        <p:spPr>
          <a:xfrm>
            <a:off x="1403648" y="44624"/>
            <a:ext cx="7283152" cy="1373597"/>
          </a:xfrm>
        </p:spPr>
        <p:txBody>
          <a:bodyPr>
            <a:normAutofit/>
          </a:bodyPr>
          <a:lstStyle/>
          <a:p>
            <a:pPr>
              <a:lnSpc>
                <a:spcPts val="4000"/>
              </a:lnSpc>
            </a:pP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GASTOS FUNCIONAMIENTO</a:t>
            </a:r>
            <a:b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2017.</a:t>
            </a:r>
            <a:endParaRPr lang="es-ES" b="1" dirty="0"/>
          </a:p>
        </p:txBody>
      </p:sp>
      <p:pic>
        <p:nvPicPr>
          <p:cNvPr id="59" name="6 Imagen" descr="Sin títul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43" y="-27383"/>
            <a:ext cx="1389505" cy="1174421"/>
          </a:xfrm>
          <a:prstGeom prst="rect">
            <a:avLst/>
          </a:prstGeom>
          <a:noFill/>
        </p:spPr>
      </p:pic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406582"/>
              </p:ext>
            </p:extLst>
          </p:nvPr>
        </p:nvGraphicFramePr>
        <p:xfrm>
          <a:off x="251520" y="1412559"/>
          <a:ext cx="8568951" cy="51127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44216"/>
                <a:gridCol w="1368152"/>
                <a:gridCol w="1368152"/>
                <a:gridCol w="1368152"/>
                <a:gridCol w="1224136"/>
                <a:gridCol w="1296143"/>
              </a:tblGrid>
              <a:tr h="486741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u="none" strike="noStrike" dirty="0">
                          <a:effectLst/>
                        </a:rPr>
                        <a:t>CONCEPTO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u="none" strike="noStrike" dirty="0">
                          <a:effectLst/>
                        </a:rPr>
                        <a:t>ANTONIA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u="none" strike="noStrike" dirty="0">
                          <a:effectLst/>
                        </a:rPr>
                        <a:t>ELÍAS QUINTERO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u="none" strike="noStrike" dirty="0">
                          <a:effectLst/>
                        </a:rPr>
                        <a:t>HÉCTOR SAAVEDRA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u="none" strike="noStrike" dirty="0">
                          <a:effectLst/>
                        </a:rPr>
                        <a:t>TRINIDAD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u="none" strike="noStrike" dirty="0">
                          <a:effectLst/>
                        </a:rPr>
                        <a:t>TOTAL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rgbClr val="92D050"/>
                    </a:solidFill>
                  </a:tcPr>
                </a:tc>
              </a:tr>
              <a:tr h="24779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u="none" strike="noStrike" dirty="0">
                          <a:effectLst/>
                        </a:rPr>
                        <a:t>Honorarios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$ 4.838.584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$ 2.342.064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$ 974.258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$ 645.094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$ 8.800.000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8674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u="none" strike="noStrike">
                          <a:effectLst/>
                        </a:rPr>
                        <a:t>Equipo y máquina de oficina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$ 1.127.170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$ 545.594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$ 226.959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$ 150.277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$ 2.050.000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8674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u="none" strike="noStrike">
                          <a:effectLst/>
                        </a:rPr>
                        <a:t>Materiales y Suministros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$ 3.397.804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$ 1.660.883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$ 1.055.367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$ 882.706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$ 6.996.759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4779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u="none" strike="noStrike">
                          <a:effectLst/>
                        </a:rPr>
                        <a:t>Servicios Públicos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$ 847.636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$ 606.954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$ 489.416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$ 916.117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$ 2.860.123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725686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u="none" strike="noStrike">
                          <a:effectLst/>
                        </a:rPr>
                        <a:t>Mantenimiento de maquinaria y equipo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$ 2.995.357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$ 1.064.573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$ 442.847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$ 293.223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$ 4.796.000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8674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u="none" strike="noStrike">
                          <a:effectLst/>
                        </a:rPr>
                        <a:t>Impresos y Publicaciones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$ 6.750.550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$ 2.117.270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$ 981.110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$ 697.070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$ 10.546.000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8674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u="none" strike="noStrike" dirty="0" smtClean="0">
                          <a:effectLst/>
                        </a:rPr>
                        <a:t>Internet.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$ 1.628.823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$ 788.411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$ 327.967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$ 217.158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$ 2.962.359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4779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u="none" strike="noStrike" dirty="0">
                          <a:effectLst/>
                        </a:rPr>
                        <a:t>Seguros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$ 2.329.837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$ 984.730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$ 409.633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$ 271.231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$ 3.995.431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725686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u="none" strike="noStrike" dirty="0">
                          <a:effectLst/>
                        </a:rPr>
                        <a:t>Comisiones-Gastos Bancarios e Intereses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$ 328.786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$ 103.426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$ 74.796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$ 58.623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$ 565.632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4779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b="1" u="none" strike="noStrike" dirty="0">
                          <a:effectLst/>
                        </a:rPr>
                        <a:t>TOTAL EGRESOS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b="1" u="none" strike="noStrike" dirty="0">
                          <a:effectLst/>
                        </a:rPr>
                        <a:t>$ 24.244.547 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b="1" u="none" strike="noStrike" dirty="0">
                          <a:effectLst/>
                        </a:rPr>
                        <a:t>$ 10.213.905 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b="1" u="none" strike="noStrike" dirty="0">
                          <a:effectLst/>
                        </a:rPr>
                        <a:t>$ 4.982.353 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b="1" u="none" strike="noStrike" dirty="0">
                          <a:effectLst/>
                        </a:rPr>
                        <a:t>$ 4.131.499 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b="1" u="none" strike="noStrike" dirty="0">
                          <a:effectLst/>
                        </a:rPr>
                        <a:t>$ 43.572.304 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8214" marB="0" anchor="ctr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054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1498045" y="122382"/>
            <a:ext cx="7283152" cy="1373597"/>
          </a:xfrm>
        </p:spPr>
        <p:txBody>
          <a:bodyPr>
            <a:normAutofit/>
          </a:bodyPr>
          <a:lstStyle/>
          <a:p>
            <a:pPr>
              <a:lnSpc>
                <a:spcPts val="4000"/>
              </a:lnSpc>
            </a:pP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GASTOS INVERSIÓN</a:t>
            </a:r>
            <a:b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2017.</a:t>
            </a:r>
            <a:endParaRPr lang="es-ES" b="1" dirty="0"/>
          </a:p>
        </p:txBody>
      </p:sp>
      <p:pic>
        <p:nvPicPr>
          <p:cNvPr id="5" name="6 Imagen" descr="Sin títul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22382"/>
            <a:ext cx="1389505" cy="1174421"/>
          </a:xfrm>
          <a:prstGeom prst="rect">
            <a:avLst/>
          </a:prstGeom>
          <a:noFill/>
        </p:spPr>
      </p:pic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625541"/>
              </p:ext>
            </p:extLst>
          </p:nvPr>
        </p:nvGraphicFramePr>
        <p:xfrm>
          <a:off x="323528" y="1772816"/>
          <a:ext cx="8568953" cy="47339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3291"/>
                <a:gridCol w="1259968"/>
                <a:gridCol w="1461214"/>
                <a:gridCol w="1461214"/>
                <a:gridCol w="1224969"/>
                <a:gridCol w="1458297"/>
              </a:tblGrid>
              <a:tr h="6305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u="none" strike="noStrike" dirty="0">
                          <a:effectLst/>
                        </a:rPr>
                        <a:t>CONCEPTO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u="none" strike="noStrike" dirty="0">
                          <a:effectLst/>
                        </a:rPr>
                        <a:t>ANTONIA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u="none" strike="noStrike" dirty="0">
                          <a:effectLst/>
                        </a:rPr>
                        <a:t>ELÍAS QUINTERO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u="none" strike="noStrike" dirty="0">
                          <a:effectLst/>
                        </a:rPr>
                        <a:t>HÉCTOR SAAVEDRA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u="none" strike="noStrike" dirty="0">
                          <a:effectLst/>
                        </a:rPr>
                        <a:t>TRINIDAD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u="none" strike="noStrike" dirty="0">
                          <a:effectLst/>
                        </a:rPr>
                        <a:t>TOTAL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2029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u="none" strike="noStrike" dirty="0">
                          <a:effectLst/>
                        </a:rPr>
                        <a:t>Proyecto TICS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$ 6.119.640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$ 1.630.000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$ 1.200.000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$ 1.060.000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$ 10.009.640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940748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u="none" strike="noStrike">
                          <a:effectLst/>
                        </a:rPr>
                        <a:t>Proyecto Adecuaciones Locativas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$ 34.206.923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$ 7.683.297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$ 5.263.926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$ 4.493.619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$ 51.647.765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30522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u="none" strike="noStrike">
                          <a:effectLst/>
                        </a:rPr>
                        <a:t>Mejoramiento de Ambientes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$ 626.388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$ 0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$ 2.892.414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$ 2.892.414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$ 6.411.216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940748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u="none" strike="noStrike">
                          <a:effectLst/>
                        </a:rPr>
                        <a:t>Material Pedagógico (Copias)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$ 8.371.713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$ 3.672.008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$ 1.856.704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$ 1.542.726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$ 15.443.151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30522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u="none" strike="noStrike">
                          <a:effectLst/>
                        </a:rPr>
                        <a:t>Salidas Pedagógicas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$ 8.857.709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$ 2.533.224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$ 551.177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$ 662.889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$ 12.605.000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2029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u="none" strike="noStrike">
                          <a:effectLst/>
                        </a:rPr>
                        <a:t>Eventos Culturales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$ 2.199.357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$ 1.064.573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$ 442.846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>
                          <a:effectLst/>
                        </a:rPr>
                        <a:t>$ 293.224 </a:t>
                      </a:r>
                      <a:endParaRPr lang="es-CO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u="none" strike="noStrike" dirty="0">
                          <a:effectLst/>
                        </a:rPr>
                        <a:t>$ 4.000.000 </a:t>
                      </a:r>
                      <a:endParaRPr lang="es-CO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2029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b="1" u="none" strike="noStrike" dirty="0">
                          <a:effectLst/>
                        </a:rPr>
                        <a:t>TOTAL EGRESOS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b="1" u="none" strike="noStrike" dirty="0">
                          <a:effectLst/>
                        </a:rPr>
                        <a:t>$ 60.381.731 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b="1" u="none" strike="noStrike" dirty="0">
                          <a:effectLst/>
                        </a:rPr>
                        <a:t>$ 16.583.102 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b="1" u="none" strike="noStrike" dirty="0">
                          <a:effectLst/>
                        </a:rPr>
                        <a:t>$ 12.207.067 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b="1" u="none" strike="noStrike" dirty="0">
                          <a:effectLst/>
                        </a:rPr>
                        <a:t>$ 10.944.872 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700" b="1" u="none" strike="noStrike" dirty="0">
                          <a:effectLst/>
                        </a:rPr>
                        <a:t>$ 100.116.772 </a:t>
                      </a:r>
                      <a:endParaRPr lang="es-CO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8409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1023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46856" y="341784"/>
            <a:ext cx="8229600" cy="1143000"/>
          </a:xfrm>
        </p:spPr>
        <p:txBody>
          <a:bodyPr>
            <a:normAutofit/>
          </a:bodyPr>
          <a:lstStyle/>
          <a:p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SALDO.</a:t>
            </a:r>
            <a:endParaRPr lang="es-ES" dirty="0"/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628009"/>
              </p:ext>
            </p:extLst>
          </p:nvPr>
        </p:nvGraphicFramePr>
        <p:xfrm>
          <a:off x="323528" y="1718320"/>
          <a:ext cx="8568952" cy="29348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52128"/>
                <a:gridCol w="1440160"/>
                <a:gridCol w="1512168"/>
                <a:gridCol w="1368152"/>
                <a:gridCol w="1584176"/>
                <a:gridCol w="1512168"/>
              </a:tblGrid>
              <a:tr h="1173927">
                <a:tc>
                  <a:txBody>
                    <a:bodyPr/>
                    <a:lstStyle/>
                    <a:p>
                      <a:pPr algn="l" fontAlgn="b"/>
                      <a:r>
                        <a:rPr lang="es-ES" sz="1900" b="1" u="none" strike="noStrike" dirty="0">
                          <a:effectLst/>
                        </a:rPr>
                        <a:t>Concepto</a:t>
                      </a:r>
                      <a:endParaRPr lang="es-ES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900" b="1" u="none" strike="noStrike" dirty="0">
                          <a:effectLst/>
                        </a:rPr>
                        <a:t>ANTONIA</a:t>
                      </a:r>
                      <a:endParaRPr lang="es-ES" sz="1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900" b="1" u="none" strike="noStrike" dirty="0" smtClean="0">
                          <a:effectLst/>
                        </a:rPr>
                        <a:t>ELÍAS </a:t>
                      </a:r>
                      <a:r>
                        <a:rPr lang="es-ES" sz="1900" b="1" u="none" strike="noStrike" dirty="0">
                          <a:effectLst/>
                        </a:rPr>
                        <a:t>QUINTERO</a:t>
                      </a:r>
                      <a:endParaRPr lang="es-ES" sz="1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900" b="1" u="none" strike="noStrike" dirty="0" smtClean="0">
                          <a:effectLst/>
                        </a:rPr>
                        <a:t>HÉCTOR </a:t>
                      </a:r>
                      <a:r>
                        <a:rPr lang="es-ES" sz="1900" b="1" u="none" strike="noStrike" dirty="0">
                          <a:effectLst/>
                        </a:rPr>
                        <a:t>SAAVEDRA</a:t>
                      </a:r>
                      <a:endParaRPr lang="es-ES" sz="1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900" b="1" u="none" strike="noStrike" dirty="0">
                          <a:effectLst/>
                        </a:rPr>
                        <a:t>TRINIDAD</a:t>
                      </a:r>
                      <a:endParaRPr lang="es-ES" sz="1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900" b="1" u="none" strike="noStrike" dirty="0">
                          <a:effectLst/>
                        </a:rPr>
                        <a:t>TOTAL</a:t>
                      </a:r>
                      <a:endParaRPr lang="es-ES" sz="1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</a:tr>
              <a:tr h="58696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900" u="none" strike="noStrike" dirty="0">
                          <a:effectLst/>
                        </a:rPr>
                        <a:t>INGRESOS</a:t>
                      </a:r>
                      <a:endParaRPr lang="es-ES" sz="1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$ 97.231.786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$ 46.571.886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$ 19.580.444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$ 2.585.616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$ 165.969.732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8696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900" u="none" strike="noStrike">
                          <a:effectLst/>
                        </a:rPr>
                        <a:t>GASTOS</a:t>
                      </a:r>
                      <a:endParaRPr lang="es-ES" sz="1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$ 84.626.278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$ 26.797.007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$ 17.189.420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$ 15.076.371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$ 143.689.076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8696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900" b="1" u="none" strike="noStrike" dirty="0">
                          <a:effectLst/>
                        </a:rPr>
                        <a:t>SALDO</a:t>
                      </a:r>
                      <a:endParaRPr lang="es-ES" sz="1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$ 12.605.508 </a:t>
                      </a:r>
                    </a:p>
                  </a:txBody>
                  <a:tcPr marL="9525" marR="9525" marT="9525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$ 19.774.879 </a:t>
                      </a:r>
                    </a:p>
                  </a:txBody>
                  <a:tcPr marL="9525" marR="9525" marT="9525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$ 2.391.024 </a:t>
                      </a:r>
                    </a:p>
                  </a:txBody>
                  <a:tcPr marL="9525" marR="9525" marT="9525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($ 12.490.755)</a:t>
                      </a:r>
                    </a:p>
                  </a:txBody>
                  <a:tcPr marL="9525" marR="9525" marT="9525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$ 22.280.656 </a:t>
                      </a:r>
                    </a:p>
                  </a:txBody>
                  <a:tcPr marL="9525" marR="9525" marT="9525" marB="0" anchor="ctr">
                    <a:solidFill>
                      <a:srgbClr val="F6F260"/>
                    </a:solidFill>
                  </a:tcPr>
                </a:tc>
              </a:tr>
            </a:tbl>
          </a:graphicData>
        </a:graphic>
      </p:graphicFrame>
      <p:sp>
        <p:nvSpPr>
          <p:cNvPr id="5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8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9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0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graphicFrame>
        <p:nvGraphicFramePr>
          <p:cNvPr id="21" name="2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609984"/>
              </p:ext>
            </p:extLst>
          </p:nvPr>
        </p:nvGraphicFramePr>
        <p:xfrm>
          <a:off x="2267744" y="4941167"/>
          <a:ext cx="4824536" cy="13681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31859"/>
                <a:gridCol w="2492677"/>
              </a:tblGrid>
              <a:tr h="486543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u="none" strike="noStrike" dirty="0">
                          <a:effectLst/>
                        </a:rPr>
                        <a:t>COMPROMISOS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u="none" strike="noStrike" dirty="0">
                          <a:effectLst/>
                        </a:rPr>
                        <a:t>SALDO TOTAL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</a:tr>
              <a:tr h="881610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20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s-CO" sz="20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$ 22.280.656 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2" name="6 Imagen" descr="Sin títul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43" y="-27384"/>
            <a:ext cx="1902057" cy="17281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7313539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</TotalTime>
  <Words>399</Words>
  <Application>Microsoft Office PowerPoint</Application>
  <PresentationFormat>Presentación en pantalla (4:3)</PresentationFormat>
  <Paragraphs>203</Paragraphs>
  <Slides>5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8" baseType="lpstr">
      <vt:lpstr>Arial</vt:lpstr>
      <vt:lpstr>Calibri</vt:lpstr>
      <vt:lpstr>Tema de Office</vt:lpstr>
      <vt:lpstr>Presentación de PowerPoint</vt:lpstr>
      <vt:lpstr>INGRESOS 2017.</vt:lpstr>
      <vt:lpstr>GASTOS FUNCIONAMIENTO 2017.</vt:lpstr>
      <vt:lpstr>GASTOS INVERSIÓN 2017.</vt:lpstr>
      <vt:lpstr>SALDO.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Institución Educativa Antonia Santos Municipio de Yumbo (Valle)</dc:title>
  <dc:creator>RECTOR</dc:creator>
  <cp:lastModifiedBy>Lily Erazo Ceballos</cp:lastModifiedBy>
  <cp:revision>68</cp:revision>
  <dcterms:created xsi:type="dcterms:W3CDTF">2015-08-10T15:53:40Z</dcterms:created>
  <dcterms:modified xsi:type="dcterms:W3CDTF">2017-02-23T15:35:49Z</dcterms:modified>
</cp:coreProperties>
</file>