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18" r:id="rId2"/>
    <p:sldId id="329" r:id="rId3"/>
    <p:sldId id="339" r:id="rId4"/>
    <p:sldId id="349" r:id="rId5"/>
    <p:sldId id="340" r:id="rId6"/>
    <p:sldId id="347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1" r:id="rId18"/>
    <p:sldId id="360" r:id="rId19"/>
    <p:sldId id="331" r:id="rId20"/>
    <p:sldId id="345" r:id="rId21"/>
  </p:sldIdLst>
  <p:sldSz cx="12188825" cy="6858000"/>
  <p:notesSz cx="6858000" cy="9144000"/>
  <p:custDataLst>
    <p:tags r:id="rId24"/>
  </p:custDataLst>
  <p:defaultTextStyle>
    <a:defPPr rtl="0"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1018">
          <p15:clr>
            <a:srgbClr val="A4A3A4"/>
          </p15:clr>
        </p15:guide>
        <p15:guide id="5" orient="horz" pos="3886">
          <p15:clr>
            <a:srgbClr val="A4A3A4"/>
          </p15:clr>
        </p15:guide>
        <p15:guide id="6" orient="horz" pos="2928">
          <p15:clr>
            <a:srgbClr val="A4A3A4"/>
          </p15:clr>
        </p15:guide>
        <p15:guide id="7" orient="horz" pos="3072">
          <p15:clr>
            <a:srgbClr val="A4A3A4"/>
          </p15:clr>
        </p15:guide>
        <p15:guide id="8" orient="horz" pos="407">
          <p15:clr>
            <a:srgbClr val="A4A3A4"/>
          </p15:clr>
        </p15:guide>
        <p15:guide id="9" pos="3839">
          <p15:clr>
            <a:srgbClr val="A4A3A4"/>
          </p15:clr>
        </p15:guide>
        <p15:guide id="10" pos="959">
          <p15:clr>
            <a:srgbClr val="A4A3A4"/>
          </p15:clr>
        </p15:guide>
        <p15:guide id="11" pos="7151">
          <p15:clr>
            <a:srgbClr val="A4A3A4"/>
          </p15:clr>
        </p15:guide>
        <p15:guide id="12" pos="671">
          <p15:clr>
            <a:srgbClr val="A4A3A4"/>
          </p15:clr>
        </p15:guide>
        <p15:guide id="13" pos="4991">
          <p15:clr>
            <a:srgbClr val="A4A3A4"/>
          </p15:clr>
        </p15:guide>
        <p15:guide id="14" pos="700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932C"/>
    <a:srgbClr val="828282"/>
    <a:srgbClr val="6E90FE"/>
    <a:srgbClr val="8086FC"/>
    <a:srgbClr val="6D6DFB"/>
    <a:srgbClr val="4E78F0"/>
    <a:srgbClr val="92C610"/>
    <a:srgbClr val="9FD812"/>
    <a:srgbClr val="E05F2C"/>
    <a:srgbClr val="0ABE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CF1AB2-1976-4502-BF36-3FF5EA218861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29" autoAdjust="0"/>
  </p:normalViewPr>
  <p:slideViewPr>
    <p:cSldViewPr showGuides="1">
      <p:cViewPr varScale="1">
        <p:scale>
          <a:sx n="74" d="100"/>
          <a:sy n="74" d="100"/>
        </p:scale>
        <p:origin x="582" y="72"/>
      </p:cViewPr>
      <p:guideLst>
        <p:guide orient="horz" pos="2160"/>
        <p:guide orient="horz" pos="4030"/>
        <p:guide orient="horz" pos="1152"/>
        <p:guide orient="horz" pos="1018"/>
        <p:guide orient="horz" pos="3886"/>
        <p:guide orient="horz" pos="2928"/>
        <p:guide orient="horz" pos="3072"/>
        <p:guide orient="horz" pos="407"/>
        <p:guide pos="3839"/>
        <p:guide pos="959"/>
        <p:guide pos="7151"/>
        <p:guide pos="671"/>
        <p:guide pos="4991"/>
        <p:guide pos="70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2" d="100"/>
          <a:sy n="72" d="100"/>
        </p:scale>
        <p:origin x="414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253022F-0B09-481B-BA59-D678956762D3}" type="datetime1">
              <a:rPr lang="es-ES" smtClean="0"/>
              <a:t>08/08/2019</a:t>
            </a:fld>
            <a:endParaRPr lang="es-ES" dirty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F8ED99B-9732-49FC-9C16-B56FEB1B1092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146626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26EB5B5-990B-44C6-806B-707F286040A3}" type="datetime1">
              <a:rPr lang="es-ES" noProof="0" smtClean="0"/>
              <a:t>08/08/2019</a:t>
            </a:fld>
            <a:endParaRPr lang="es-ES" noProof="0" dirty="0"/>
          </a:p>
        </p:txBody>
      </p:sp>
      <p:sp>
        <p:nvSpPr>
          <p:cNvPr id="4" name="Marcador de posición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 dirty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 dirty="0"/>
              <a:t>Haga clic para modificar los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93199CD-3E1B-4AE6-990F-76F925F5EA9F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674423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04400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670616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42743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33849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870933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170647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588181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423126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290738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6566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30458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20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92667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2984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36037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90480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77752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7897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12279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11685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0824" y="1600200"/>
            <a:ext cx="5945188" cy="3048000"/>
          </a:xfrm>
        </p:spPr>
        <p:txBody>
          <a:bodyPr rtlCol="0"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520825" y="4898572"/>
            <a:ext cx="5945187" cy="1270453"/>
          </a:xfrm>
        </p:spPr>
        <p:txBody>
          <a:bodyPr rtlCol="0">
            <a:noAutofit/>
          </a:bodyPr>
          <a:lstStyle>
            <a:lvl1pPr marL="0" indent="0" algn="l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es-ES" noProof="0" dirty="0"/>
              <a:t>Editar el estilo de subtítulo del patrón</a:t>
            </a:r>
          </a:p>
        </p:txBody>
      </p:sp>
      <p:cxnSp>
        <p:nvCxnSpPr>
          <p:cNvPr id="6" name="Conector recto 5"/>
          <p:cNvCxnSpPr/>
          <p:nvPr/>
        </p:nvCxnSpPr>
        <p:spPr>
          <a:xfrm>
            <a:off x="1658936" y="4782971"/>
            <a:ext cx="56546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o 4"/>
          <p:cNvGrpSpPr/>
          <p:nvPr userDrawn="1"/>
        </p:nvGrpSpPr>
        <p:grpSpPr>
          <a:xfrm>
            <a:off x="7923213" y="0"/>
            <a:ext cx="4265612" cy="6858000"/>
            <a:chOff x="7923213" y="0"/>
            <a:chExt cx="4265612" cy="685800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923213" y="0"/>
              <a:ext cx="4265612" cy="6858000"/>
            </a:xfrm>
            <a:prstGeom prst="rect">
              <a:avLst/>
            </a:prstGeom>
          </p:spPr>
        </p:pic>
        <p:sp>
          <p:nvSpPr>
            <p:cNvPr id="13" name="Rectángulo 12"/>
            <p:cNvSpPr/>
            <p:nvPr/>
          </p:nvSpPr>
          <p:spPr>
            <a:xfrm>
              <a:off x="7923213" y="0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0FD02CE-073D-4917-B07F-84A2C23D069E}" type="datetime1">
              <a:rPr lang="es-ES" noProof="0" smtClean="0"/>
              <a:t>08/08/2019</a:t>
            </a:fld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523412" y="646112"/>
            <a:ext cx="1828801" cy="5522913"/>
          </a:xfrm>
        </p:spPr>
        <p:txBody>
          <a:bodyPr vert="eaVert"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>
          <a:xfrm>
            <a:off x="1522412" y="646112"/>
            <a:ext cx="7620000" cy="5522913"/>
          </a:xfrm>
        </p:spPr>
        <p:txBody>
          <a:bodyPr vert="eaVert" rtlCol="0"/>
          <a:lstStyle/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AF55FE9-0363-4C8B-8DF3-6FE685753F74}" type="datetime1">
              <a:rPr lang="es-ES" noProof="0" smtClean="0"/>
              <a:t>08/08/2019</a:t>
            </a:fld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7" name="Conector recto 6"/>
          <p:cNvCxnSpPr/>
          <p:nvPr/>
        </p:nvCxnSpPr>
        <p:spPr>
          <a:xfrm>
            <a:off x="9371012" y="762000"/>
            <a:ext cx="0" cy="53340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D4DF76A-7FD8-4F0E-925B-26994FC33A36}" type="datetime1">
              <a:rPr lang="es-ES" noProof="0" smtClean="0"/>
              <a:t>08/08/2019</a:t>
            </a:fld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7" name="Conector recto 6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0" y="2237096"/>
            <a:ext cx="8229601" cy="2411103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800" b="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522412" y="4876800"/>
            <a:ext cx="8229601" cy="1292225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Editar los estilos de texto del patrón</a:t>
            </a:r>
          </a:p>
        </p:txBody>
      </p:sp>
      <p:grpSp>
        <p:nvGrpSpPr>
          <p:cNvPr id="7" name="Grupo 6"/>
          <p:cNvGrpSpPr/>
          <p:nvPr userDrawn="1"/>
        </p:nvGrpSpPr>
        <p:grpSpPr>
          <a:xfrm>
            <a:off x="11123611" y="0"/>
            <a:ext cx="1065214" cy="6868886"/>
            <a:chOff x="11123611" y="0"/>
            <a:chExt cx="1065214" cy="6868886"/>
          </a:xfrm>
        </p:grpSpPr>
        <p:pic>
          <p:nvPicPr>
            <p:cNvPr id="10" name="Imagen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23611" y="0"/>
              <a:ext cx="1065213" cy="6858000"/>
            </a:xfrm>
            <a:prstGeom prst="rect">
              <a:avLst/>
            </a:prstGeom>
          </p:spPr>
        </p:pic>
        <p:sp>
          <p:nvSpPr>
            <p:cNvPr id="12" name="Rectángulo 11"/>
            <p:cNvSpPr/>
            <p:nvPr/>
          </p:nvSpPr>
          <p:spPr>
            <a:xfrm>
              <a:off x="11123612" y="10886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5864BD5-19A8-4505-9A42-43354291CC10}" type="datetime1">
              <a:rPr lang="es-ES" noProof="0" smtClean="0"/>
              <a:t>08/08/2019</a:t>
            </a:fld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9" name="Conector recto 8"/>
          <p:cNvCxnSpPr/>
          <p:nvPr/>
        </p:nvCxnSpPr>
        <p:spPr>
          <a:xfrm>
            <a:off x="1658936" y="4782971"/>
            <a:ext cx="80168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8" cy="1219200"/>
          </a:xfrm>
        </p:spPr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sz="half" idx="1"/>
          </p:nvPr>
        </p:nvSpPr>
        <p:spPr>
          <a:xfrm>
            <a:off x="1488168" y="1984248"/>
            <a:ext cx="4800600" cy="4187952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/>
          </p:nvPr>
        </p:nvSpPr>
        <p:spPr>
          <a:xfrm>
            <a:off x="6551612" y="1984248"/>
            <a:ext cx="4800601" cy="4187952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4E2FB2D-F1E1-4BF6-84B7-3BABD2B17A6E}" type="datetime1">
              <a:rPr lang="es-ES" noProof="0" smtClean="0"/>
              <a:t>08/08/2019</a:t>
            </a:fld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8" name="Conector recto 7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8" cy="1219200"/>
          </a:xfrm>
        </p:spPr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522413" y="1828800"/>
            <a:ext cx="4800600" cy="838200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/>
          </p:nvPr>
        </p:nvSpPr>
        <p:spPr>
          <a:xfrm>
            <a:off x="1522413" y="2743200"/>
            <a:ext cx="4800600" cy="342582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texto 4"/>
          <p:cNvSpPr>
            <a:spLocks noGrp="1"/>
          </p:cNvSpPr>
          <p:nvPr>
            <p:ph type="body" sz="quarter" idx="3"/>
          </p:nvPr>
        </p:nvSpPr>
        <p:spPr>
          <a:xfrm>
            <a:off x="6551613" y="1828800"/>
            <a:ext cx="4800600" cy="838200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</p:txBody>
      </p:sp>
      <p:sp>
        <p:nvSpPr>
          <p:cNvPr id="6" name="Marcador de posición de contenido 5"/>
          <p:cNvSpPr>
            <a:spLocks noGrp="1"/>
          </p:cNvSpPr>
          <p:nvPr>
            <p:ph sz="quarter" idx="4"/>
          </p:nvPr>
        </p:nvSpPr>
        <p:spPr>
          <a:xfrm>
            <a:off x="6551613" y="2743200"/>
            <a:ext cx="4800600" cy="342582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8" name="Marcador de posición de pie de pá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7" name="Marcador de posición de fech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99C0748-3B6B-41E6-B335-A2EED6966772}" type="datetime1">
              <a:rPr lang="es-ES" noProof="0" smtClean="0"/>
              <a:t>08/08/2019</a:t>
            </a:fld>
            <a:endParaRPr lang="es-ES" noProof="0" dirty="0"/>
          </a:p>
        </p:txBody>
      </p:sp>
      <p:sp>
        <p:nvSpPr>
          <p:cNvPr id="9" name="Marcador de posición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10" name="Conector recto 9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55E8415-C00F-40AE-9CF0-75F4FDA15CB1}" type="datetime1">
              <a:rPr lang="es-ES" noProof="0" smtClean="0"/>
              <a:t>08/08/2019</a:t>
            </a:fld>
            <a:endParaRPr lang="es-ES" noProof="0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6" name="Conector recto 5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pie de pá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2" name="Marcador de posición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1E00E5E-750B-45DD-8C72-E05D0623D057}" type="datetime1">
              <a:rPr lang="es-ES" noProof="0" smtClean="0"/>
              <a:t>08/08/2019</a:t>
            </a:fld>
            <a:endParaRPr lang="es-ES" noProof="0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3" y="685800"/>
            <a:ext cx="4114800" cy="1925637"/>
          </a:xfrm>
        </p:spPr>
        <p:txBody>
          <a:bodyPr rtlCol="0" anchor="b">
            <a:noAutofit/>
          </a:bodyPr>
          <a:lstStyle>
            <a:lvl1pPr algn="l">
              <a:lnSpc>
                <a:spcPct val="80000"/>
              </a:lnSpc>
              <a:defRPr sz="40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>
          <a:xfrm>
            <a:off x="6094414" y="685800"/>
            <a:ext cx="5257799" cy="5486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1522413" y="2895599"/>
            <a:ext cx="4114800" cy="1752601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spcBef>
                <a:spcPts val="18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4496AF6-7FBF-408A-A979-151F3A6B0597}" type="datetime1">
              <a:rPr lang="es-ES" noProof="0" smtClean="0"/>
              <a:t>08/08/2019</a:t>
            </a:fld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8" name="Conector recto 7"/>
          <p:cNvCxnSpPr/>
          <p:nvPr/>
        </p:nvCxnSpPr>
        <p:spPr>
          <a:xfrm>
            <a:off x="1658936" y="2743200"/>
            <a:ext cx="3902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3" y="685800"/>
            <a:ext cx="4114800" cy="1925638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000" b="0" i="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imagen 2" descr="Marcador de posición vacío para agregar una imagen. Haga clic en el marcador de posición y seleccione la imagen que desee agregar"/>
          <p:cNvSpPr>
            <a:spLocks noGrp="1"/>
          </p:cNvSpPr>
          <p:nvPr>
            <p:ph type="pic" idx="1"/>
          </p:nvPr>
        </p:nvSpPr>
        <p:spPr>
          <a:xfrm>
            <a:off x="6025925" y="-50118"/>
            <a:ext cx="6172198" cy="6857999"/>
          </a:xfrm>
          <a:solidFill>
            <a:schemeClr val="bg2"/>
          </a:solidFill>
          <a:effectLst>
            <a:outerShdw blurRad="152400" dist="50800" dir="10800000" algn="r" rotWithShape="0">
              <a:prstClr val="black">
                <a:alpha val="25000"/>
              </a:prst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1522413" y="2895599"/>
            <a:ext cx="4114800" cy="1752601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</p:txBody>
      </p:sp>
      <p:cxnSp>
        <p:nvCxnSpPr>
          <p:cNvPr id="10" name="Conector recto 9"/>
          <p:cNvCxnSpPr/>
          <p:nvPr/>
        </p:nvCxnSpPr>
        <p:spPr>
          <a:xfrm>
            <a:off x="1658936" y="2743200"/>
            <a:ext cx="3902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522413" y="1981200"/>
            <a:ext cx="9829799" cy="418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595483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2"/>
          </p:nvPr>
        </p:nvSpPr>
        <p:spPr>
          <a:xfrm>
            <a:off x="8228011" y="6400800"/>
            <a:ext cx="154865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6A77CC5E-30E4-4403-A172-B5EEA6D2C05F}" type="datetime1">
              <a:rPr lang="es-ES" noProof="0" smtClean="0"/>
              <a:t>08/08/2019</a:t>
            </a:fld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0285411" y="6400800"/>
            <a:ext cx="10668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2A013F82-EE5E-44EE-A61D-E31C6657F26F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065213" cy="6858000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1" y="0"/>
            <a:ext cx="1065213" cy="6858000"/>
          </a:xfrm>
          <a:prstGeom prst="rect">
            <a:avLst/>
          </a:prstGeom>
          <a:gradFill flip="none" rotWithShape="1">
            <a:gsLst>
              <a:gs pos="75000">
                <a:schemeClr val="tx2">
                  <a:alpha val="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1175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0425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3463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Qu&#233;%20es%20Transparencia%20-%20copia.mov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97869" y="188640"/>
            <a:ext cx="6696744" cy="3528392"/>
          </a:xfrm>
        </p:spPr>
        <p:txBody>
          <a:bodyPr rtlCol="0">
            <a:normAutofit/>
          </a:bodyPr>
          <a:lstStyle/>
          <a:p>
            <a:pPr algn="ctr" rtl="0"/>
            <a:r>
              <a:rPr lang="es-ES" dirty="0" smtClean="0"/>
              <a:t>RENDICION DE CUENTAS  2019</a:t>
            </a:r>
            <a:r>
              <a:rPr lang="es-ES" dirty="0"/>
              <a:t/>
            </a:r>
            <a:br>
              <a:rPr lang="es-ES" dirty="0"/>
            </a:br>
            <a:r>
              <a:rPr lang="es-ES" dirty="0" smtClean="0">
                <a:solidFill>
                  <a:srgbClr val="FF0000"/>
                </a:solidFill>
              </a:rPr>
              <a:t>Primer Semestre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53853" y="4941168"/>
            <a:ext cx="6840760" cy="1270453"/>
          </a:xfrm>
        </p:spPr>
        <p:txBody>
          <a:bodyPr rtlCol="0"/>
          <a:lstStyle/>
          <a:p>
            <a:pPr algn="ctr" rtl="0"/>
            <a:r>
              <a:rPr lang="es-ES" sz="3200" b="1" i="1" dirty="0" smtClean="0">
                <a:solidFill>
                  <a:srgbClr val="F0932C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Institución Educativa Antonia Santos</a:t>
            </a:r>
          </a:p>
          <a:p>
            <a:pPr algn="ctr" rtl="0"/>
            <a:r>
              <a:rPr lang="es-ES" sz="2000" dirty="0" smtClean="0"/>
              <a:t>Municipio de Yumbo</a:t>
            </a:r>
          </a:p>
          <a:p>
            <a:pPr algn="ctr" rtl="0"/>
            <a:r>
              <a:rPr lang="es-ES" sz="1600" dirty="0" smtClean="0"/>
              <a:t>Agosto 8 de 2019</a:t>
            </a:r>
          </a:p>
          <a:p>
            <a:pPr algn="ctr" rtl="0"/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232011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5400" dirty="0" smtClean="0">
                <a:latin typeface="Script MT Bold" panose="03040602040607080904" pitchFamily="66" charset="0"/>
              </a:rPr>
              <a:t>Comité Escolar de Convivencia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1854696"/>
            <a:ext cx="9829799" cy="4886672"/>
          </a:xfrm>
        </p:spPr>
        <p:txBody>
          <a:bodyPr rtlCol="0">
            <a:normAutofit fontScale="25000" lnSpcReduction="20000"/>
          </a:bodyPr>
          <a:lstStyle/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Empoderamiento del Comité Escolar de Convivencia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Plan Operativo del Comité: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Promoción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Prevención 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Atención 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Seguimiento</a:t>
            </a:r>
          </a:p>
          <a:p>
            <a:pPr marL="0" indent="0" algn="ctr" rtl="0">
              <a:buNone/>
            </a:pPr>
            <a:endParaRPr lang="es-ES" sz="123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endParaRPr lang="es-ES" sz="80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000" i="1" dirty="0" smtClean="0">
              <a:solidFill>
                <a:srgbClr val="C0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994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6000" dirty="0" smtClean="0">
                <a:latin typeface="Script MT Bold" panose="03040602040607080904" pitchFamily="66" charset="0"/>
              </a:rPr>
              <a:t>Gestión Administrativa </a:t>
            </a:r>
            <a:endParaRPr lang="es-ES" sz="60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1854696"/>
            <a:ext cx="9829799" cy="4886672"/>
          </a:xfrm>
        </p:spPr>
        <p:txBody>
          <a:bodyPr rtlCol="0">
            <a:normAutofit fontScale="25000" lnSpcReduction="20000"/>
          </a:bodyPr>
          <a:lstStyle/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216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Planta Física y Dotación</a:t>
            </a:r>
          </a:p>
          <a:p>
            <a:pPr marL="0" indent="0" algn="ctr" rtl="0">
              <a:buNone/>
            </a:pPr>
            <a:r>
              <a:rPr lang="es-ES" sz="216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Cobertura y Matricula</a:t>
            </a:r>
          </a:p>
          <a:p>
            <a:pPr marL="0" indent="0" algn="ctr" rtl="0">
              <a:buNone/>
            </a:pPr>
            <a:endParaRPr lang="es-ES" sz="123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779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6000" dirty="0" smtClean="0">
                <a:latin typeface="Script MT Bold" panose="03040602040607080904" pitchFamily="66" charset="0"/>
              </a:rPr>
              <a:t>Planta </a:t>
            </a:r>
            <a:r>
              <a:rPr lang="es-ES" sz="6000" dirty="0" err="1" smtClean="0">
                <a:latin typeface="Script MT Bold" panose="03040602040607080904" pitchFamily="66" charset="0"/>
              </a:rPr>
              <a:t>Fisica</a:t>
            </a:r>
            <a:r>
              <a:rPr lang="es-ES" sz="6000" dirty="0" smtClean="0">
                <a:latin typeface="Script MT Bold" panose="03040602040607080904" pitchFamily="66" charset="0"/>
              </a:rPr>
              <a:t> </a:t>
            </a:r>
            <a:endParaRPr lang="es-ES" sz="60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1854696"/>
            <a:ext cx="9829799" cy="4886672"/>
          </a:xfrm>
        </p:spPr>
        <p:txBody>
          <a:bodyPr rtlCol="0">
            <a:normAutofit fontScale="25000" lnSpcReduction="20000"/>
          </a:bodyPr>
          <a:lstStyle/>
          <a:p>
            <a:pPr marL="0" indent="0" algn="ctr" rtl="0">
              <a:buNone/>
            </a:pPr>
            <a:r>
              <a:rPr lang="es-ES" sz="84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endParaRPr lang="es-ES" sz="84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8400" i="1" dirty="0" err="1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Inversion</a:t>
            </a:r>
            <a:r>
              <a:rPr lang="es-ES" sz="84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: 182.000.000</a:t>
            </a: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123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844918"/>
              </p:ext>
            </p:extLst>
          </p:nvPr>
        </p:nvGraphicFramePr>
        <p:xfrm>
          <a:off x="2349996" y="1902129"/>
          <a:ext cx="9433048" cy="495736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58262"/>
                <a:gridCol w="2358262"/>
                <a:gridCol w="2358262"/>
                <a:gridCol w="2358262"/>
              </a:tblGrid>
              <a:tr h="352139"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/>
                        <a:t>ANTONIA SANTOS</a:t>
                      </a:r>
                      <a:endParaRPr lang="es-E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LA TRINIDAD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ELÍAS QUINTERO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TOTAL</a:t>
                      </a:r>
                      <a:r>
                        <a:rPr lang="es-ES" baseline="0" dirty="0" smtClean="0"/>
                        <a:t> INVERSION</a:t>
                      </a:r>
                      <a:endParaRPr lang="es-ES" dirty="0"/>
                    </a:p>
                  </a:txBody>
                  <a:tcPr/>
                </a:tc>
              </a:tr>
              <a:tr h="416488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s-ES" sz="2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Script MT Bold" panose="03040602040607080904" pitchFamily="66" charset="0"/>
                          <a:ea typeface="Cambria Math" panose="02040503050406030204" pitchFamily="18" charset="0"/>
                          <a:cs typeface="+mn-cs"/>
                        </a:rPr>
                        <a:t>Primer Piso:</a:t>
                      </a:r>
                      <a:endParaRPr kumimoji="0" lang="es-ES" sz="21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uLnTx/>
                        <a:uFillTx/>
                        <a:latin typeface="Script MT Bold" panose="03040602040607080904" pitchFamily="66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s-ES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Script MT Bold" panose="03040602040607080904" pitchFamily="66" charset="0"/>
                          <a:ea typeface="Cambria Math" panose="02040503050406030204" pitchFamily="18" charset="0"/>
                          <a:cs typeface="+mn-cs"/>
                        </a:rPr>
                        <a:t>Auditorio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s-ES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Script MT Bold" panose="03040602040607080904" pitchFamily="66" charset="0"/>
                          <a:ea typeface="Cambria Math" panose="02040503050406030204" pitchFamily="18" charset="0"/>
                          <a:cs typeface="+mn-cs"/>
                        </a:rPr>
                        <a:t>Acondicionamiento de oficinas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s-ES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Script MT Bold" panose="03040602040607080904" pitchFamily="66" charset="0"/>
                          <a:ea typeface="Cambria Math" panose="02040503050406030204" pitchFamily="18" charset="0"/>
                          <a:cs typeface="+mn-cs"/>
                        </a:rPr>
                        <a:t>Acordonamiento rectoría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s-ES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Script MT Bold" panose="03040602040607080904" pitchFamily="66" charset="0"/>
                          <a:ea typeface="Cambria Math" panose="02040503050406030204" pitchFamily="18" charset="0"/>
                          <a:cs typeface="+mn-cs"/>
                        </a:rPr>
                        <a:t>Batería sanitaria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s-ES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Script MT Bold" panose="03040602040607080904" pitchFamily="66" charset="0"/>
                          <a:ea typeface="Cambria Math" panose="02040503050406030204" pitchFamily="18" charset="0"/>
                          <a:cs typeface="+mn-cs"/>
                        </a:rPr>
                        <a:t>Elevador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s-ES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Script MT Bold" panose="03040602040607080904" pitchFamily="66" charset="0"/>
                          <a:ea typeface="Cambria Math" panose="02040503050406030204" pitchFamily="18" charset="0"/>
                          <a:cs typeface="+mn-cs"/>
                        </a:rPr>
                        <a:t>Segundo Piso: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s-ES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Script MT Bold" panose="03040602040607080904" pitchFamily="66" charset="0"/>
                          <a:ea typeface="Cambria Math" panose="02040503050406030204" pitchFamily="18" charset="0"/>
                          <a:cs typeface="+mn-cs"/>
                        </a:rPr>
                        <a:t>3 Aulas (4 aulas)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s-ES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Script MT Bold" panose="03040602040607080904" pitchFamily="66" charset="0"/>
                          <a:ea typeface="Cambria Math" panose="02040503050406030204" pitchFamily="18" charset="0"/>
                          <a:cs typeface="+mn-cs"/>
                        </a:rPr>
                        <a:t>Batería Sanitaria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303030">
                            <a:lumMod val="90000"/>
                            <a:lumOff val="10000"/>
                          </a:srgbClr>
                        </a:buClr>
                        <a:buSzPct val="8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s-ES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Script MT Bold" panose="03040602040607080904" pitchFamily="66" charset="0"/>
                          <a:ea typeface="Cambria Math" panose="02040503050406030204" pitchFamily="18" charset="0"/>
                          <a:cs typeface="+mn-cs"/>
                        </a:rPr>
                        <a:t>Sala de profesores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 smtClean="0"/>
                    </a:p>
                    <a:p>
                      <a:pPr algn="ctr"/>
                      <a:r>
                        <a:rPr lang="es-ES" b="1" dirty="0" smtClean="0">
                          <a:solidFill>
                            <a:srgbClr val="00B0F0"/>
                          </a:solidFill>
                          <a:latin typeface="Monotype Corsiva" panose="03010101010201010101" pitchFamily="66" charset="0"/>
                        </a:rPr>
                        <a:t>Cambio de</a:t>
                      </a:r>
                      <a:r>
                        <a:rPr lang="es-ES" b="1" baseline="0" dirty="0" smtClean="0">
                          <a:solidFill>
                            <a:srgbClr val="00B0F0"/>
                          </a:solidFill>
                          <a:latin typeface="Monotype Corsiva" panose="03010101010201010101" pitchFamily="66" charset="0"/>
                        </a:rPr>
                        <a:t> Techos</a:t>
                      </a:r>
                    </a:p>
                    <a:p>
                      <a:pPr algn="ctr"/>
                      <a:endParaRPr lang="es-ES" b="1" baseline="0" dirty="0" smtClean="0">
                        <a:solidFill>
                          <a:srgbClr val="00B0F0"/>
                        </a:solidFill>
                        <a:latin typeface="Monotype Corsiva" panose="03010101010201010101" pitchFamily="66" charset="0"/>
                      </a:endParaRPr>
                    </a:p>
                    <a:p>
                      <a:pPr algn="ctr"/>
                      <a:r>
                        <a:rPr lang="es-ES" b="1" baseline="0" dirty="0" smtClean="0">
                          <a:solidFill>
                            <a:srgbClr val="00B0F0"/>
                          </a:solidFill>
                          <a:latin typeface="Monotype Corsiva" panose="03010101010201010101" pitchFamily="66" charset="0"/>
                        </a:rPr>
                        <a:t>Adecuación Batería Sanitaria</a:t>
                      </a:r>
                      <a:endParaRPr lang="es-ES" b="1" dirty="0">
                        <a:solidFill>
                          <a:srgbClr val="00B0F0"/>
                        </a:solidFill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es-ES" dirty="0" smtClean="0"/>
                        <a:t> </a:t>
                      </a: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es-ES" b="1" dirty="0" smtClean="0">
                          <a:solidFill>
                            <a:srgbClr val="00B0F0"/>
                          </a:solidFill>
                          <a:latin typeface="Monotype Corsiva" panose="03010101010201010101" pitchFamily="66" charset="0"/>
                        </a:rPr>
                        <a:t>Construcción de un Polideportivo</a:t>
                      </a:r>
                      <a:endParaRPr lang="es-ES" b="1" dirty="0">
                        <a:solidFill>
                          <a:srgbClr val="00B0F0"/>
                        </a:solidFill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 smtClean="0"/>
                    </a:p>
                    <a:p>
                      <a:endParaRPr lang="es-ES" dirty="0" smtClean="0"/>
                    </a:p>
                    <a:p>
                      <a:pPr algn="ctr"/>
                      <a:r>
                        <a:rPr lang="es-ES" sz="4000" b="1" dirty="0" smtClean="0">
                          <a:solidFill>
                            <a:srgbClr val="C00000"/>
                          </a:solidFill>
                        </a:rPr>
                        <a:t>$2.128.755.088</a:t>
                      </a:r>
                      <a:endParaRPr lang="es-ES" sz="4000" b="1" dirty="0">
                        <a:solidFill>
                          <a:srgbClr val="C00000"/>
                        </a:solidFill>
                      </a:endParaRPr>
                    </a:p>
                  </a:txBody>
                  <a:tcPr vert="vert270"/>
                </a:tc>
              </a:tr>
              <a:tr h="352139"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INVERSIÓN: $1.440`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INVERSIÓN: $182`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INVERSION:</a:t>
                      </a:r>
                      <a:r>
                        <a:rPr lang="es-ES" b="1" baseline="0" dirty="0" smtClean="0">
                          <a:solidFill>
                            <a:srgbClr val="C00000"/>
                          </a:solidFill>
                        </a:rPr>
                        <a:t> 505`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20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2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6000" dirty="0" smtClean="0">
                <a:latin typeface="Script MT Bold" panose="03040602040607080904" pitchFamily="66" charset="0"/>
              </a:rPr>
              <a:t>Planta Física </a:t>
            </a:r>
            <a:endParaRPr lang="es-ES" sz="60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1854696"/>
            <a:ext cx="9829799" cy="4886672"/>
          </a:xfrm>
        </p:spPr>
        <p:txBody>
          <a:bodyPr rtlCol="0">
            <a:normAutofit fontScale="25000" lnSpcReduction="20000"/>
          </a:bodyPr>
          <a:lstStyle/>
          <a:p>
            <a:pPr marL="0" indent="0" algn="ctr" rtl="0">
              <a:buNone/>
            </a:pPr>
            <a:r>
              <a:rPr lang="es-ES" sz="84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endParaRPr lang="es-ES" sz="8400" i="1" dirty="0" smtClean="0">
              <a:solidFill>
                <a:srgbClr val="C0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00B0F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00B0F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123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868" y="0"/>
            <a:ext cx="106571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33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6000" dirty="0" smtClean="0">
                <a:latin typeface="Script MT Bold" panose="03040602040607080904" pitchFamily="66" charset="0"/>
              </a:rPr>
              <a:t>Planta </a:t>
            </a:r>
            <a:r>
              <a:rPr lang="es-ES" sz="6000" dirty="0" err="1" smtClean="0">
                <a:latin typeface="Script MT Bold" panose="03040602040607080904" pitchFamily="66" charset="0"/>
              </a:rPr>
              <a:t>Fisica</a:t>
            </a:r>
            <a:r>
              <a:rPr lang="es-ES" sz="6000" dirty="0" smtClean="0">
                <a:latin typeface="Script MT Bold" panose="03040602040607080904" pitchFamily="66" charset="0"/>
              </a:rPr>
              <a:t> </a:t>
            </a:r>
            <a:endParaRPr lang="es-ES" sz="60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1854696"/>
            <a:ext cx="9829799" cy="4886672"/>
          </a:xfrm>
        </p:spPr>
        <p:txBody>
          <a:bodyPr rtlCol="0">
            <a:normAutofit fontScale="25000" lnSpcReduction="20000"/>
          </a:bodyPr>
          <a:lstStyle/>
          <a:p>
            <a:pPr marL="0" indent="0" algn="ctr" rtl="0">
              <a:buNone/>
            </a:pPr>
            <a:r>
              <a:rPr lang="es-ES" sz="84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endParaRPr lang="es-ES" sz="8400" i="1" dirty="0" smtClean="0">
              <a:solidFill>
                <a:srgbClr val="C0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00B0F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00B0F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123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876" y="0"/>
            <a:ext cx="107291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52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6000" dirty="0" smtClean="0">
                <a:latin typeface="Script MT Bold" panose="03040602040607080904" pitchFamily="66" charset="0"/>
              </a:rPr>
              <a:t>Matricula 2019  </a:t>
            </a:r>
            <a:endParaRPr lang="es-ES" sz="60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341885" y="1854696"/>
            <a:ext cx="10657184" cy="4886672"/>
          </a:xfrm>
        </p:spPr>
        <p:txBody>
          <a:bodyPr rtlCol="0">
            <a:normAutofit fontScale="25000" lnSpcReduction="20000"/>
          </a:bodyPr>
          <a:lstStyle/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84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endParaRPr lang="es-ES" sz="8400" i="1" dirty="0" smtClean="0">
              <a:solidFill>
                <a:srgbClr val="C0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00B0F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00B0F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just" rtl="0">
              <a:buNone/>
            </a:pPr>
            <a:r>
              <a:rPr lang="es-ES" sz="8000" b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La Trinidad </a:t>
            </a:r>
            <a:r>
              <a:rPr lang="es-ES" sz="80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: (Se fusionaron   los grupos 4º. 5º)</a:t>
            </a:r>
          </a:p>
          <a:p>
            <a:pPr marL="0" indent="0" algn="just" rtl="0">
              <a:buNone/>
            </a:pPr>
            <a:r>
              <a:rPr lang="es-ES" sz="8000" b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Sede Saavedra</a:t>
            </a:r>
            <a:r>
              <a:rPr lang="es-ES" sz="8000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:(</a:t>
            </a:r>
            <a:r>
              <a:rPr lang="es-ES" sz="80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Se suprimió grado 2º. ,  Aulas de Metodología flexible Brújula y Aceleración)</a:t>
            </a:r>
          </a:p>
          <a:p>
            <a:pPr marL="0" indent="0" algn="just" rtl="0">
              <a:buNone/>
            </a:pPr>
            <a:r>
              <a:rPr lang="es-ES" sz="8000" b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Antonia Santos</a:t>
            </a:r>
            <a:r>
              <a:rPr lang="es-ES" sz="80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: ( se abrió un nuevo grupo 8º.)</a:t>
            </a:r>
          </a:p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123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537388"/>
              </p:ext>
            </p:extLst>
          </p:nvPr>
        </p:nvGraphicFramePr>
        <p:xfrm>
          <a:off x="1629913" y="2072992"/>
          <a:ext cx="10369158" cy="32664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04259"/>
                <a:gridCol w="1368152"/>
                <a:gridCol w="1696020"/>
                <a:gridCol w="1397262"/>
                <a:gridCol w="1250182"/>
                <a:gridCol w="1176642"/>
                <a:gridCol w="1176641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SEDE/NIVEL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Preescolar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Primaria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Secundaria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Media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Nocturno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TOTAL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2400" dirty="0" smtClean="0">
                          <a:latin typeface="Monotype Corsiva" panose="03010101010201010101" pitchFamily="66" charset="0"/>
                        </a:rPr>
                        <a:t>La</a:t>
                      </a:r>
                      <a:r>
                        <a:rPr lang="es-ES" sz="2400" baseline="0" dirty="0" smtClean="0">
                          <a:latin typeface="Monotype Corsiva" panose="03010101010201010101" pitchFamily="66" charset="0"/>
                        </a:rPr>
                        <a:t> Trinidad</a:t>
                      </a:r>
                      <a:endParaRPr lang="es-ES" sz="2400" dirty="0"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19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77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b="1" dirty="0" smtClean="0"/>
                        <a:t>96</a:t>
                      </a:r>
                      <a:endParaRPr lang="es-ES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2400" dirty="0" smtClean="0">
                          <a:latin typeface="Monotype Corsiva" panose="03010101010201010101" pitchFamily="66" charset="0"/>
                        </a:rPr>
                        <a:t>HA Saavedra</a:t>
                      </a:r>
                      <a:endParaRPr lang="es-ES" sz="2400" dirty="0"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18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142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b="1" dirty="0" smtClean="0"/>
                        <a:t>160</a:t>
                      </a:r>
                      <a:endParaRPr lang="es-ES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2400" dirty="0" smtClean="0">
                          <a:latin typeface="Monotype Corsiva" panose="03010101010201010101" pitchFamily="66" charset="0"/>
                        </a:rPr>
                        <a:t>Elías Quintero</a:t>
                      </a:r>
                      <a:endParaRPr lang="es-ES" sz="2400" dirty="0"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29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123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200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62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b="1" dirty="0" smtClean="0"/>
                        <a:t>414</a:t>
                      </a:r>
                      <a:endParaRPr lang="es-ES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2400" dirty="0" smtClean="0">
                          <a:latin typeface="Monotype Corsiva" panose="03010101010201010101" pitchFamily="66" charset="0"/>
                        </a:rPr>
                        <a:t>Antonia Santos</a:t>
                      </a:r>
                      <a:endParaRPr lang="es-ES" sz="2400" dirty="0"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53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393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382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130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57+46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b="1" dirty="0" smtClean="0"/>
                        <a:t>1061</a:t>
                      </a:r>
                      <a:endParaRPr lang="es-ES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2000" b="1" dirty="0" smtClean="0">
                          <a:latin typeface="+mj-lt"/>
                        </a:rPr>
                        <a:t>TOTALES</a:t>
                      </a:r>
                      <a:endParaRPr lang="es-ES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>
                          <a:solidFill>
                            <a:srgbClr val="C00000"/>
                          </a:solidFill>
                        </a:rPr>
                        <a:t>119</a:t>
                      </a:r>
                      <a:endParaRPr lang="es-ES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>
                          <a:solidFill>
                            <a:srgbClr val="C00000"/>
                          </a:solidFill>
                        </a:rPr>
                        <a:t>686</a:t>
                      </a:r>
                      <a:endParaRPr lang="es-ES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>
                          <a:solidFill>
                            <a:srgbClr val="C00000"/>
                          </a:solidFill>
                        </a:rPr>
                        <a:t>582</a:t>
                      </a:r>
                      <a:endParaRPr lang="es-ES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>
                          <a:solidFill>
                            <a:srgbClr val="C00000"/>
                          </a:solidFill>
                        </a:rPr>
                        <a:t>192</a:t>
                      </a:r>
                      <a:endParaRPr lang="es-ES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>
                          <a:solidFill>
                            <a:srgbClr val="C00000"/>
                          </a:solidFill>
                        </a:rPr>
                        <a:t>103</a:t>
                      </a:r>
                      <a:endParaRPr lang="es-ES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200" b="1" dirty="0" smtClean="0">
                          <a:solidFill>
                            <a:srgbClr val="C00000"/>
                          </a:solidFill>
                        </a:rPr>
                        <a:t>1731</a:t>
                      </a:r>
                      <a:endParaRPr lang="es-ES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791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10476656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6000" dirty="0" smtClean="0">
                <a:latin typeface="Script MT Bold" panose="03040602040607080904" pitchFamily="66" charset="0"/>
              </a:rPr>
              <a:t>Cobertura proyectada 2020  </a:t>
            </a:r>
            <a:endParaRPr lang="es-ES" sz="60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341885" y="1854696"/>
            <a:ext cx="10657184" cy="4886672"/>
          </a:xfrm>
        </p:spPr>
        <p:txBody>
          <a:bodyPr rtlCol="0">
            <a:normAutofit fontScale="25000" lnSpcReduction="20000"/>
          </a:bodyPr>
          <a:lstStyle/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just" rtl="0">
              <a:buNone/>
            </a:pPr>
            <a:r>
              <a:rPr lang="es-ES" sz="8000" b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La Trinidad </a:t>
            </a:r>
            <a:r>
              <a:rPr lang="es-ES" sz="80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: Funcionamiento de </a:t>
            </a:r>
            <a:r>
              <a:rPr lang="es-ES" sz="8000" i="1" dirty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1</a:t>
            </a:r>
            <a:r>
              <a:rPr lang="es-ES" sz="80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grupo Preescolar y 5 grupos de primaria</a:t>
            </a:r>
          </a:p>
          <a:p>
            <a:pPr marL="0" indent="0" algn="just" rtl="0">
              <a:buNone/>
            </a:pPr>
            <a:r>
              <a:rPr lang="es-ES" sz="8000" b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Sede Saavedra</a:t>
            </a:r>
            <a:r>
              <a:rPr lang="es-ES" sz="8000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: </a:t>
            </a:r>
            <a:r>
              <a:rPr lang="es-ES" sz="80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(T,   1º. 2º.  3º. 4º. 5º. ,  Aulas de Metodología flexible Brújula y Aceleración)</a:t>
            </a:r>
          </a:p>
          <a:p>
            <a:pPr marL="0" indent="0" algn="just" rtl="0">
              <a:buNone/>
            </a:pPr>
            <a:r>
              <a:rPr lang="es-ES" sz="8000" dirty="0" err="1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Elias</a:t>
            </a:r>
            <a:r>
              <a:rPr lang="es-ES" sz="8000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Quintero:  </a:t>
            </a:r>
            <a:r>
              <a:rPr lang="es-ES" sz="8000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(Consolidar la media)</a:t>
            </a:r>
          </a:p>
          <a:p>
            <a:pPr marL="0" indent="0" algn="just" rtl="0">
              <a:buNone/>
            </a:pPr>
            <a:r>
              <a:rPr lang="es-ES" sz="8000" b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Antonia Santos</a:t>
            </a:r>
            <a:r>
              <a:rPr lang="es-ES" sz="80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: ( Apertura de un nuevo grupo 9º.)</a:t>
            </a:r>
          </a:p>
          <a:p>
            <a:pPr marL="0" indent="0" algn="ctr" rtl="0">
              <a:buNone/>
            </a:pPr>
            <a:endParaRPr lang="es-ES" sz="216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123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22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10476656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6000" dirty="0" smtClean="0">
                <a:latin typeface="Script MT Bold" panose="03040602040607080904" pitchFamily="66" charset="0"/>
              </a:rPr>
              <a:t>Gestión Académica</a:t>
            </a:r>
            <a:endParaRPr lang="es-ES" sz="60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341885" y="1854696"/>
            <a:ext cx="10657184" cy="4886672"/>
          </a:xfrm>
        </p:spPr>
        <p:txBody>
          <a:bodyPr rtlCol="0">
            <a:normAutofit fontScale="32500" lnSpcReduction="20000"/>
          </a:bodyPr>
          <a:lstStyle/>
          <a:p>
            <a:pPr marL="0" indent="0" algn="just" rtl="0">
              <a:buNone/>
            </a:pPr>
            <a:endParaRPr lang="es-ES" sz="80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1100" b="1" i="1" dirty="0" smtClean="0">
                <a:solidFill>
                  <a:srgbClr val="00B050"/>
                </a:solidFill>
                <a:latin typeface="Iskoola Pota" panose="020B0502040204020203" pitchFamily="34" charset="0"/>
                <a:ea typeface="Cambria Math" panose="02040503050406030204" pitchFamily="18" charset="0"/>
                <a:cs typeface="Iskoola Pota" panose="020B0502040204020203" pitchFamily="34" charset="0"/>
              </a:rPr>
              <a:t>Rendimiento académico 2018</a:t>
            </a:r>
          </a:p>
          <a:p>
            <a:pPr marL="0" indent="0" algn="ctr" rtl="0">
              <a:buNone/>
            </a:pPr>
            <a:endParaRPr lang="es-ES" sz="43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123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6031" y="2924944"/>
            <a:ext cx="979308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87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10476656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6000" dirty="0" smtClean="0">
                <a:latin typeface="Script MT Bold" panose="03040602040607080904" pitchFamily="66" charset="0"/>
              </a:rPr>
              <a:t>Gestión Académica  </a:t>
            </a:r>
            <a:endParaRPr lang="es-ES" sz="60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341885" y="1854696"/>
            <a:ext cx="10657184" cy="4886672"/>
          </a:xfrm>
        </p:spPr>
        <p:txBody>
          <a:bodyPr rtlCol="0">
            <a:normAutofit fontScale="25000" lnSpcReduction="20000"/>
          </a:bodyPr>
          <a:lstStyle/>
          <a:p>
            <a:pPr marL="0" indent="0" algn="ctr" rtl="0">
              <a:buNone/>
            </a:pPr>
            <a:endParaRPr lang="es-ES" sz="43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8000" b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r>
              <a:rPr lang="es-ES" sz="80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Cambria Math" panose="02040503050406030204" pitchFamily="18" charset="0"/>
              </a:rPr>
              <a:t>METAS:</a:t>
            </a:r>
          </a:p>
          <a:p>
            <a:pPr marL="0" indent="0" algn="ctr" rtl="0">
              <a:buNone/>
            </a:pPr>
            <a:r>
              <a:rPr lang="es-ES" sz="11200" b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Disminución de  la repitencia a menos del 5%</a:t>
            </a:r>
          </a:p>
          <a:p>
            <a:pPr marL="0" indent="0" algn="ctr" rtl="0">
              <a:buNone/>
            </a:pPr>
            <a:r>
              <a:rPr lang="es-ES" sz="11200" b="1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Apoyo a estudiantes con necesidades especificas “Convenio PANEE”</a:t>
            </a:r>
          </a:p>
          <a:p>
            <a:pPr marL="0" indent="0" algn="ctr" rtl="0">
              <a:buNone/>
            </a:pPr>
            <a:r>
              <a:rPr lang="es-ES" sz="11200" b="1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Apoyo a estudiantes en extraedad   (Metodologías flexibles)los </a:t>
            </a:r>
          </a:p>
          <a:p>
            <a:pPr marL="0" indent="0" algn="ctr" rtl="0">
              <a:buNone/>
            </a:pPr>
            <a:r>
              <a:rPr lang="es-ES" sz="11200" b="1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Fortalecimiento de Ciclos nocturnos con inclusión de estudiantes sordos</a:t>
            </a:r>
          </a:p>
          <a:p>
            <a:pPr marL="0" indent="0" algn="ctr" rtl="0">
              <a:buNone/>
            </a:pPr>
            <a:r>
              <a:rPr lang="es-ES" sz="11200" b="1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Seguir mejorando los resultados de las pruebas saber 3, 5, 9  y 11º.</a:t>
            </a:r>
            <a:endParaRPr lang="es-ES" sz="112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56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endParaRPr lang="es-ES" sz="123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29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rtl="0"/>
            <a:r>
              <a:rPr lang="es-ES" sz="5400" dirty="0">
                <a:latin typeface="Script MT Bold" panose="03040602040607080904" pitchFamily="66" charset="0"/>
              </a:rPr>
              <a:t>I</a:t>
            </a:r>
            <a:r>
              <a:rPr lang="es-ES" sz="5400" dirty="0" smtClean="0">
                <a:latin typeface="Script MT Bold" panose="03040602040607080904" pitchFamily="66" charset="0"/>
              </a:rPr>
              <a:t>nforme financiero</a:t>
            </a:r>
            <a:endParaRPr lang="es-ES" sz="5400" dirty="0">
              <a:latin typeface="Script MT Bold" panose="030406020406070809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59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rtl="0"/>
            <a:r>
              <a:rPr lang="es-ES" dirty="0" smtClean="0"/>
              <a:t>CONTENIDO</a:t>
            </a:r>
            <a:endParaRPr lang="es-ES" dirty="0"/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1981200"/>
            <a:ext cx="9829799" cy="4760168"/>
          </a:xfrm>
        </p:spPr>
        <p:txBody>
          <a:bodyPr rtlCol="0">
            <a:normAutofit/>
          </a:bodyPr>
          <a:lstStyle/>
          <a:p>
            <a:pPr marL="0" indent="0" algn="ctr">
              <a:buNone/>
            </a:pPr>
            <a:endParaRPr lang="es-ES" i="1" dirty="0" smtClean="0">
              <a:latin typeface="Script MT Bold" panose="03040602040607080904" pitchFamily="66" charset="0"/>
              <a:ea typeface="Cambria Math" panose="02040503050406030204" pitchFamily="18" charset="0"/>
              <a:hlinkClick r:id="rId3" action="ppaction://hlinkfile"/>
            </a:endParaRPr>
          </a:p>
          <a:p>
            <a:pPr algn="ctr" rtl="0"/>
            <a:r>
              <a:rPr lang="es-ES" sz="40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Gestión Directiva</a:t>
            </a:r>
          </a:p>
          <a:p>
            <a:pPr algn="ctr" rtl="0"/>
            <a:r>
              <a:rPr lang="es-ES" sz="40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Gestión Administrativa </a:t>
            </a:r>
          </a:p>
          <a:p>
            <a:pPr algn="ctr" rtl="0"/>
            <a:r>
              <a:rPr lang="es-ES" sz="40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Gestión Social Comunitaria</a:t>
            </a:r>
          </a:p>
          <a:p>
            <a:pPr algn="ctr" rtl="0"/>
            <a:r>
              <a:rPr lang="es-ES" sz="40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Gestión </a:t>
            </a:r>
            <a:r>
              <a:rPr lang="es-ES" sz="40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Financiera</a:t>
            </a:r>
          </a:p>
        </p:txBody>
      </p:sp>
    </p:spTree>
    <p:extLst>
      <p:ext uri="{BB962C8B-B14F-4D97-AF65-F5344CB8AC3E}">
        <p14:creationId xmlns:p14="http://schemas.microsoft.com/office/powerpoint/2010/main" val="271760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" sz="8000" b="1" dirty="0" smtClean="0">
                <a:latin typeface="Edwardian Script ITC" panose="030303020407070D0804" pitchFamily="66" charset="0"/>
              </a:rPr>
              <a:t>Muchas gracias</a:t>
            </a:r>
            <a:endParaRPr lang="es-ES" sz="8000" b="1" dirty="0">
              <a:latin typeface="Edwardian Script ITC" panose="030303020407070D0804" pitchFamily="66" charset="0"/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806065" algn="ctr"/>
                <a:tab pos="5612130" algn="r"/>
              </a:tabLst>
            </a:pPr>
            <a:endParaRPr lang="es-CO" sz="3600" b="1" dirty="0" smtClean="0">
              <a:solidFill>
                <a:srgbClr val="000000"/>
              </a:solidFill>
              <a:latin typeface="Script MT Bold" panose="030406020406070809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806065" algn="ctr"/>
                <a:tab pos="5612130" algn="r"/>
              </a:tabLst>
            </a:pPr>
            <a:r>
              <a:rPr lang="es-CO" sz="3600" b="1" dirty="0" smtClean="0">
                <a:solidFill>
                  <a:srgbClr val="00B050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s-CO" sz="3600" b="1" dirty="0">
                <a:solidFill>
                  <a:srgbClr val="00B050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mejoramiento en la Institución Educativa Antonia Santos es un compromiso tuyo y nuestro”</a:t>
            </a:r>
            <a:endParaRPr lang="es-ES" sz="3600" dirty="0">
              <a:solidFill>
                <a:srgbClr val="00B050"/>
              </a:solidFill>
              <a:latin typeface="Script MT Bold" panose="030406020406070809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/>
          </a:p>
        </p:txBody>
      </p:sp>
      <p:sp>
        <p:nvSpPr>
          <p:cNvPr id="5" name="Marcador de contenido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700020" algn="ctr"/>
                <a:tab pos="5400040" algn="r"/>
              </a:tabLst>
            </a:pPr>
            <a:endParaRPr lang="es-CO" sz="3600" b="1" dirty="0" smtClean="0">
              <a:solidFill>
                <a:srgbClr val="000000"/>
              </a:solidFill>
              <a:latin typeface="Script MT Bold" panose="030406020406070809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CO" sz="3600" b="1" dirty="0" smtClean="0">
                <a:solidFill>
                  <a:srgbClr val="F0932C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s-CO" sz="3600" b="1" dirty="0">
                <a:solidFill>
                  <a:srgbClr val="F0932C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Cambia tu forma de ver las cosas, y </a:t>
            </a:r>
            <a:r>
              <a:rPr lang="es-CO" sz="3600" b="1" dirty="0" err="1" smtClean="0">
                <a:solidFill>
                  <a:srgbClr val="F0932C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cambiaràn</a:t>
            </a:r>
            <a:r>
              <a:rPr lang="es-CO" sz="3600" b="1" dirty="0" smtClean="0">
                <a:solidFill>
                  <a:srgbClr val="F0932C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sz="3600" b="1" dirty="0">
                <a:solidFill>
                  <a:srgbClr val="F0932C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 cosas que ves” </a:t>
            </a:r>
            <a:endParaRPr lang="es-CO" sz="3600" b="1" dirty="0" smtClean="0">
              <a:solidFill>
                <a:srgbClr val="F0932C"/>
              </a:solidFill>
              <a:latin typeface="Script MT Bold" panose="030406020406070809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CO" sz="2000" i="1" dirty="0" smtClean="0">
                <a:solidFill>
                  <a:srgbClr val="000000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sz="1400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Wayne Dyer</a:t>
            </a:r>
            <a:endParaRPr lang="es-ES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362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6600" dirty="0" err="1" smtClean="0">
                <a:latin typeface="Script MT Bold" panose="03040602040607080904" pitchFamily="66" charset="0"/>
              </a:rPr>
              <a:t>Gestion</a:t>
            </a:r>
            <a:r>
              <a:rPr lang="es-ES" sz="6600" dirty="0" smtClean="0">
                <a:latin typeface="Script MT Bold" panose="03040602040607080904" pitchFamily="66" charset="0"/>
              </a:rPr>
              <a:t> Directiva</a:t>
            </a:r>
            <a:endParaRPr lang="es-ES" sz="66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2109192"/>
            <a:ext cx="9829799" cy="4488160"/>
          </a:xfrm>
        </p:spPr>
        <p:txBody>
          <a:bodyPr rtlCol="0">
            <a:normAutofit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es-CO" sz="5400" b="1" i="1" dirty="0" smtClean="0">
                <a:latin typeface="Script MT Bold" panose="03040602040607080904" pitchFamily="66" charset="0"/>
                <a:ea typeface="Calibri" panose="020F0502020204030204" pitchFamily="34" charset="0"/>
                <a:cs typeface="Sakkal Majalla" panose="02000000000000000000" pitchFamily="2" charset="-78"/>
              </a:rPr>
              <a:t>Horizonte Institucional</a:t>
            </a:r>
            <a:endParaRPr lang="es-CO" sz="5400" i="1" dirty="0" smtClean="0">
              <a:latin typeface="Script MT Bold" panose="03040602040607080904" pitchFamily="66" charset="0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es-CO" sz="5400" i="1" dirty="0" smtClean="0">
                <a:latin typeface="Script MT Bold" panose="03040602040607080904" pitchFamily="66" charset="0"/>
                <a:ea typeface="Times New Roman" panose="02020603050405020304" pitchFamily="18" charset="0"/>
                <a:cs typeface="Sakkal Majalla" panose="02000000000000000000" pitchFamily="2" charset="-78"/>
              </a:rPr>
              <a:t>Plan Estratégico (</a:t>
            </a:r>
            <a:r>
              <a:rPr lang="es-CO" sz="5400" i="1" dirty="0" err="1" smtClean="0">
                <a:latin typeface="Script MT Bold" panose="03040602040607080904" pitchFamily="66" charset="0"/>
                <a:ea typeface="Times New Roman" panose="02020603050405020304" pitchFamily="18" charset="0"/>
                <a:cs typeface="Sakkal Majalla" panose="02000000000000000000" pitchFamily="2" charset="-78"/>
              </a:rPr>
              <a:t>Pmi</a:t>
            </a:r>
            <a:r>
              <a:rPr lang="es-CO" sz="5400" i="1" dirty="0" smtClean="0">
                <a:latin typeface="Script MT Bold" panose="03040602040607080904" pitchFamily="66" charset="0"/>
                <a:ea typeface="Times New Roman" panose="02020603050405020304" pitchFamily="18" charset="0"/>
                <a:cs typeface="Sakkal Majalla" panose="02000000000000000000" pitchFamily="2" charset="-78"/>
              </a:rPr>
              <a:t>)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es-CO" sz="5400" i="1" dirty="0" smtClean="0">
                <a:latin typeface="Script MT Bold" panose="03040602040607080904" pitchFamily="66" charset="0"/>
                <a:ea typeface="Times New Roman" panose="02020603050405020304" pitchFamily="18" charset="0"/>
                <a:cs typeface="Sakkal Majalla" panose="02000000000000000000" pitchFamily="2" charset="-78"/>
              </a:rPr>
              <a:t>Resignificación del PEI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es-CO" sz="5400" i="1" dirty="0" smtClean="0">
                <a:latin typeface="Script MT Bold" panose="03040602040607080904" pitchFamily="66" charset="0"/>
                <a:ea typeface="Times New Roman" panose="02020603050405020304" pitchFamily="18" charset="0"/>
                <a:cs typeface="Sakkal Majalla" panose="02000000000000000000" pitchFamily="2" charset="-78"/>
              </a:rPr>
              <a:t>  Gobierno Escolar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es-CO" sz="5400" i="1" dirty="0" smtClean="0">
                <a:latin typeface="Script MT Bold" panose="03040602040607080904" pitchFamily="66" charset="0"/>
                <a:ea typeface="Times New Roman" panose="02020603050405020304" pitchFamily="18" charset="0"/>
                <a:cs typeface="Sakkal Majalla" panose="02000000000000000000" pitchFamily="2" charset="-78"/>
              </a:rPr>
              <a:t>Comité Escolar de Convivencia</a:t>
            </a:r>
          </a:p>
          <a:p>
            <a:pPr marL="0" indent="0" algn="ctr">
              <a:spcAft>
                <a:spcPts val="0"/>
              </a:spcAft>
              <a:buNone/>
            </a:pPr>
            <a:endParaRPr lang="es-ES" sz="3600" dirty="0">
              <a:latin typeface="David" panose="020E0502060401010101" pitchFamily="34" charset="-79"/>
              <a:ea typeface="Times New Roman" panose="02020603050405020304" pitchFamily="18" charset="0"/>
              <a:cs typeface="David" panose="020E0502060401010101" pitchFamily="34" charset="-79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172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5400" dirty="0" smtClean="0">
                <a:latin typeface="Script MT Bold" panose="03040602040607080904" pitchFamily="66" charset="0"/>
              </a:rPr>
              <a:t>Horizonte Institucional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2276872"/>
            <a:ext cx="9829799" cy="4176464"/>
          </a:xfrm>
        </p:spPr>
        <p:txBody>
          <a:bodyPr rtlCol="0">
            <a:normAutofit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es-CO" sz="5400" b="1" i="1" dirty="0" smtClean="0">
                <a:latin typeface="Script MT Bold" panose="03040602040607080904" pitchFamily="66" charset="0"/>
                <a:ea typeface="Calibri" panose="020F0502020204030204" pitchFamily="34" charset="0"/>
                <a:cs typeface="Sakkal Majalla" panose="02000000000000000000" pitchFamily="2" charset="-78"/>
              </a:rPr>
              <a:t>Nuestra Misión</a:t>
            </a:r>
            <a:endParaRPr lang="es-CO" sz="5400" i="1" dirty="0" smtClean="0">
              <a:latin typeface="Script MT Bold" panose="03040602040607080904" pitchFamily="66" charset="0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algn="just">
              <a:spcAft>
                <a:spcPts val="0"/>
              </a:spcAft>
            </a:pPr>
            <a:r>
              <a:rPr lang="es-CO" sz="32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3600" i="1" dirty="0"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La Institución Educativa Antonia Santos del Municipio de Yumbo (Valle del Cauca) contribuye en la formación integral de la comunidad educativa, potenciando el </a:t>
            </a:r>
            <a:r>
              <a:rPr lang="es-CO" sz="3600" i="1" dirty="0">
                <a:solidFill>
                  <a:srgbClr val="FF00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desarrollo humano</a:t>
            </a:r>
            <a:r>
              <a:rPr lang="es-CO" sz="3600" i="1" dirty="0"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 a través de la </a:t>
            </a:r>
            <a:r>
              <a:rPr lang="es-CO" sz="3600" i="1" dirty="0">
                <a:solidFill>
                  <a:srgbClr val="FF00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construcción dinámica del conocimiento</a:t>
            </a:r>
            <a:r>
              <a:rPr lang="es-CO" sz="3600" i="1" dirty="0"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 generando acciones que evidencien la </a:t>
            </a:r>
            <a:r>
              <a:rPr lang="es-CO" sz="3600" i="1" dirty="0">
                <a:solidFill>
                  <a:srgbClr val="FF00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transformación de su contexto sociocultural.</a:t>
            </a:r>
            <a:endParaRPr lang="es-ES" sz="3600" dirty="0">
              <a:latin typeface="David" panose="020E0502060401010101" pitchFamily="34" charset="-79"/>
              <a:ea typeface="Times New Roman" panose="02020603050405020304" pitchFamily="18" charset="0"/>
              <a:cs typeface="David" panose="020E0502060401010101" pitchFamily="34" charset="-79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459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5400" dirty="0" smtClean="0">
                <a:latin typeface="Script MT Bold" panose="03040602040607080904" pitchFamily="66" charset="0"/>
              </a:rPr>
              <a:t>Horizonte institucional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2276872"/>
            <a:ext cx="9829799" cy="4176464"/>
          </a:xfrm>
        </p:spPr>
        <p:txBody>
          <a:bodyPr rtlCol="0">
            <a:normAutofit/>
          </a:bodyPr>
          <a:lstStyle/>
          <a:p>
            <a:pPr marL="0" indent="0" algn="ctr" rtl="0">
              <a:buNone/>
            </a:pPr>
            <a:r>
              <a:rPr lang="es-ES" sz="44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Nuestra </a:t>
            </a:r>
            <a:r>
              <a:rPr lang="es-ES" sz="4400" i="1" dirty="0" err="1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Vision</a:t>
            </a:r>
            <a:r>
              <a:rPr lang="es-ES" sz="44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:</a:t>
            </a:r>
            <a:endParaRPr lang="es-CO" sz="44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algn="just">
              <a:spcAft>
                <a:spcPts val="0"/>
              </a:spcAft>
            </a:pPr>
            <a:r>
              <a:rPr lang="es-CO" sz="3600" i="1" dirty="0">
                <a:solidFill>
                  <a:srgbClr val="0000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La Institución Educativa Antonia Santos al año 2023 será distinguida por la </a:t>
            </a:r>
            <a:r>
              <a:rPr lang="es-CO" sz="3600" i="1" dirty="0">
                <a:solidFill>
                  <a:srgbClr val="FF00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implementación de estrategias pedagógicas</a:t>
            </a:r>
            <a:r>
              <a:rPr lang="es-CO" sz="3600" i="1" dirty="0">
                <a:solidFill>
                  <a:srgbClr val="0000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 que forman seres humanos capaces de transformar el entorno</a:t>
            </a:r>
            <a:endParaRPr lang="es-ES" sz="3600" dirty="0">
              <a:latin typeface="David" panose="020E0502060401010101" pitchFamily="34" charset="-79"/>
              <a:ea typeface="Times New Roman" panose="02020603050405020304" pitchFamily="18" charset="0"/>
              <a:cs typeface="David" panose="020E0502060401010101" pitchFamily="34" charset="-79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965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5400" dirty="0" smtClean="0">
                <a:latin typeface="Script MT Bold" panose="03040602040607080904" pitchFamily="66" charset="0"/>
              </a:rPr>
              <a:t>Horizonte institucional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1854696"/>
            <a:ext cx="9829799" cy="4598640"/>
          </a:xfrm>
        </p:spPr>
        <p:txBody>
          <a:bodyPr rtlCol="0">
            <a:normAutofit fontScale="32500" lnSpcReduction="20000"/>
          </a:bodyPr>
          <a:lstStyle/>
          <a:p>
            <a:pPr marL="0" indent="0" algn="ctr" rtl="0">
              <a:buNone/>
            </a:pPr>
            <a:endParaRPr lang="es-ES" sz="40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84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Factores clave de </a:t>
            </a:r>
            <a:r>
              <a:rPr lang="es-ES" sz="8400" i="1" dirty="0" err="1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exito</a:t>
            </a:r>
            <a:r>
              <a:rPr lang="es-ES" sz="84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: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El Desarrollo Humano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La Construcción Dinámica del  Conocimiento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Transformación del entorno Sociocultural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Implementación de </a:t>
            </a:r>
            <a:r>
              <a:rPr lang="es-ES" sz="8400" i="1" dirty="0">
                <a:latin typeface="Script MT Bold" panose="03040602040607080904" pitchFamily="66" charset="0"/>
                <a:ea typeface="Cambria Math" panose="02040503050406030204" pitchFamily="18" charset="0"/>
              </a:rPr>
              <a:t>E</a:t>
            </a: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strategias Pedagógicas</a:t>
            </a: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065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5400" dirty="0" smtClean="0">
                <a:latin typeface="Script MT Bold" panose="03040602040607080904" pitchFamily="66" charset="0"/>
              </a:rPr>
              <a:t>Plan </a:t>
            </a:r>
            <a:r>
              <a:rPr lang="es-ES" sz="5400" dirty="0" err="1" smtClean="0">
                <a:latin typeface="Script MT Bold" panose="03040602040607080904" pitchFamily="66" charset="0"/>
              </a:rPr>
              <a:t>Estrategico</a:t>
            </a:r>
            <a:r>
              <a:rPr lang="es-ES" sz="5400" dirty="0" smtClean="0">
                <a:latin typeface="Script MT Bold" panose="03040602040607080904" pitchFamily="66" charset="0"/>
              </a:rPr>
              <a:t> 2019-2023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1854696"/>
            <a:ext cx="9829799" cy="4598640"/>
          </a:xfrm>
        </p:spPr>
        <p:txBody>
          <a:bodyPr rtlCol="0">
            <a:normAutofit fontScale="25000" lnSpcReduction="20000"/>
          </a:bodyPr>
          <a:lstStyle/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Autoevaluación Institucional</a:t>
            </a:r>
          </a:p>
          <a:p>
            <a:pPr marL="0" indent="0" algn="ctr" rtl="0">
              <a:buNone/>
            </a:pPr>
            <a:endParaRPr lang="es-ES" sz="123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Plan de Mejoramiento</a:t>
            </a:r>
          </a:p>
          <a:p>
            <a:pPr marL="0" indent="0" algn="ctr" rtl="0">
              <a:buNone/>
            </a:pPr>
            <a:endParaRPr lang="es-ES" sz="123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Plan Operativo 2019-2023</a:t>
            </a:r>
          </a:p>
          <a:p>
            <a:pPr marL="0" indent="0" algn="ctr" rtl="0">
              <a:buNone/>
            </a:pPr>
            <a:endParaRPr lang="es-ES" sz="123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Plan de acción Anual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64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5400" dirty="0" smtClean="0">
                <a:latin typeface="Script MT Bold" panose="03040602040607080904" pitchFamily="66" charset="0"/>
              </a:rPr>
              <a:t>Resignificación del PEI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1854696"/>
            <a:ext cx="9829799" cy="4742656"/>
          </a:xfrm>
        </p:spPr>
        <p:txBody>
          <a:bodyPr rtlCol="0">
            <a:normAutofit fontScale="25000" lnSpcReduction="20000"/>
          </a:bodyPr>
          <a:lstStyle/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6000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Evaluación  y ajustes a las Áreas de Gestión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Gestión Directiva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Gestión Administrativa y Financiera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Gestión del talento humano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Gestión Académica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Gestión Social Comunitaria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Gestión de Calidad</a:t>
            </a:r>
          </a:p>
          <a:p>
            <a:pPr marL="0" indent="0" algn="ctr" rtl="0">
              <a:buNone/>
            </a:pPr>
            <a:endParaRPr lang="es-ES" sz="123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123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49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5400" dirty="0" smtClean="0">
                <a:latin typeface="Script MT Bold" panose="03040602040607080904" pitchFamily="66" charset="0"/>
              </a:rPr>
              <a:t>Gobierno Escolar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1854696"/>
            <a:ext cx="9829799" cy="4886672"/>
          </a:xfrm>
        </p:spPr>
        <p:txBody>
          <a:bodyPr rtlCol="0">
            <a:normAutofit fontScale="25000" lnSpcReduction="20000"/>
          </a:bodyPr>
          <a:lstStyle/>
          <a:p>
            <a:pPr marL="0" indent="0" algn="ctr" rtl="0">
              <a:buNone/>
            </a:pPr>
            <a:endParaRPr lang="es-ES" sz="84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Empoderamiento de los estamentos del Gobierno Escolar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Rectoría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Consejo Directivo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00B05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Consejo Académico</a:t>
            </a:r>
          </a:p>
          <a:p>
            <a:pPr marL="0" indent="0" algn="ctr" rtl="0">
              <a:buNone/>
            </a:pPr>
            <a:r>
              <a:rPr lang="es-ES" sz="12300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Otros Estamentos de Control y Veeduría:</a:t>
            </a:r>
          </a:p>
          <a:p>
            <a:pPr marL="0" indent="0" algn="ctr" rtl="0">
              <a:buNone/>
            </a:pPr>
            <a:r>
              <a:rPr lang="es-ES" sz="8000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Contraloría Estudiantil</a:t>
            </a:r>
          </a:p>
          <a:p>
            <a:pPr marL="0" indent="0" algn="ctr" rtl="0">
              <a:buNone/>
            </a:pPr>
            <a:r>
              <a:rPr lang="es-ES" sz="8000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Personería Estudiantil</a:t>
            </a:r>
          </a:p>
          <a:p>
            <a:pPr marL="0" indent="0" algn="ctr" rtl="0">
              <a:buNone/>
            </a:pPr>
            <a:r>
              <a:rPr lang="es-ES" sz="8000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Consejo de Padres de Familia</a:t>
            </a:r>
            <a:endParaRPr lang="es-ES" sz="8000" i="1" dirty="0" smtClean="0">
              <a:solidFill>
                <a:srgbClr val="00B05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8000" i="1" dirty="0" smtClean="0">
                <a:solidFill>
                  <a:srgbClr val="C0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Consejo Estudiantil</a:t>
            </a:r>
          </a:p>
          <a:p>
            <a:pPr marL="0" indent="0" algn="ctr" rtl="0">
              <a:buNone/>
            </a:pPr>
            <a:r>
              <a:rPr lang="es-ES" sz="123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r>
              <a:rPr lang="es-ES" sz="84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endParaRPr lang="es-ES" sz="4000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751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ESENTER_VERSION" val="6"/>
  <p:tag name="ARTICULATE_PROJECT_OPEN" val="0"/>
</p:tagLst>
</file>

<file path=ppt/theme/theme1.xml><?xml version="1.0" encoding="utf-8"?>
<a:theme xmlns:a="http://schemas.openxmlformats.org/drawingml/2006/main" name="Símbolos de moneda de 16 X 9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309338_TF02895262.potx" id="{076E4651-5B03-4613-8B40-387111E86A5B}" vid="{908E4584-E136-4698-AC88-CA0DD51E8FF5}"/>
    </a:ext>
  </a:extLst>
</a:theme>
</file>

<file path=ppt/theme/theme2.xml><?xml version="1.0" encoding="utf-8"?>
<a:theme xmlns:a="http://schemas.openxmlformats.org/drawingml/2006/main" name="Tema de Office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de símbolos de moneda (panorámica)</Template>
  <TotalTime>794</TotalTime>
  <Words>628</Words>
  <Application>Microsoft Office PowerPoint</Application>
  <PresentationFormat>Personalizado</PresentationFormat>
  <Paragraphs>314</Paragraphs>
  <Slides>20</Slides>
  <Notes>20</Notes>
  <HiddenSlides>0</HiddenSlides>
  <MMClips>0</MMClips>
  <ScaleCrop>false</ScaleCrop>
  <HeadingPairs>
    <vt:vector size="6" baseType="variant">
      <vt:variant>
        <vt:lpstr>Fuentes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34" baseType="lpstr">
      <vt:lpstr>MS Mincho</vt:lpstr>
      <vt:lpstr>Arial</vt:lpstr>
      <vt:lpstr>Arial Narrow</vt:lpstr>
      <vt:lpstr>Calibri</vt:lpstr>
      <vt:lpstr>Cambria</vt:lpstr>
      <vt:lpstr>Cambria Math</vt:lpstr>
      <vt:lpstr>David</vt:lpstr>
      <vt:lpstr>Edwardian Script ITC</vt:lpstr>
      <vt:lpstr>Iskoola Pota</vt:lpstr>
      <vt:lpstr>Monotype Corsiva</vt:lpstr>
      <vt:lpstr>Sakkal Majalla</vt:lpstr>
      <vt:lpstr>Script MT Bold</vt:lpstr>
      <vt:lpstr>Times New Roman</vt:lpstr>
      <vt:lpstr>Símbolos de moneda de 16 X 9</vt:lpstr>
      <vt:lpstr>RENDICION DE CUENTAS  2019 Primer Semestre</vt:lpstr>
      <vt:lpstr>CONTENIDO</vt:lpstr>
      <vt:lpstr>Gestion Directiva</vt:lpstr>
      <vt:lpstr>Horizonte Institucional</vt:lpstr>
      <vt:lpstr>Horizonte institucional</vt:lpstr>
      <vt:lpstr>Horizonte institucional</vt:lpstr>
      <vt:lpstr>Plan Estrategico 2019-2023</vt:lpstr>
      <vt:lpstr>Resignificación del PEI</vt:lpstr>
      <vt:lpstr>Gobierno Escolar</vt:lpstr>
      <vt:lpstr>Comité Escolar de Convivencia</vt:lpstr>
      <vt:lpstr>Gestión Administrativa </vt:lpstr>
      <vt:lpstr>Planta Fisica </vt:lpstr>
      <vt:lpstr>Planta Física </vt:lpstr>
      <vt:lpstr>Planta Fisica </vt:lpstr>
      <vt:lpstr>Matricula 2019  </vt:lpstr>
      <vt:lpstr>Cobertura proyectada 2020  </vt:lpstr>
      <vt:lpstr>Gestión Académica</vt:lpstr>
      <vt:lpstr>Gestión Académica  </vt:lpstr>
      <vt:lpstr>Informe financiero</vt:lpstr>
      <vt:lpstr>Muchas gracias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 del título</dc:title>
  <dc:creator>Gloria Maria Holguin</dc:creator>
  <cp:lastModifiedBy>Rector</cp:lastModifiedBy>
  <cp:revision>57</cp:revision>
  <dcterms:created xsi:type="dcterms:W3CDTF">2018-08-14T23:24:25Z</dcterms:created>
  <dcterms:modified xsi:type="dcterms:W3CDTF">2019-08-08T12:51:19Z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