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3" r:id="rId2"/>
    <p:sldId id="290" r:id="rId3"/>
    <p:sldId id="291" r:id="rId4"/>
    <p:sldId id="292" r:id="rId5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14/07/2016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806489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4251325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3854450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3" y="8045450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3" y="711993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049" name="204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55142"/>
              </p:ext>
            </p:extLst>
          </p:nvPr>
        </p:nvGraphicFramePr>
        <p:xfrm>
          <a:off x="179511" y="1835332"/>
          <a:ext cx="8784978" cy="4872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3"/>
                <a:gridCol w="1336419"/>
                <a:gridCol w="1340082"/>
                <a:gridCol w="1265632"/>
                <a:gridCol w="1329740"/>
                <a:gridCol w="1424872"/>
              </a:tblGrid>
              <a:tr h="64559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Concepto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ANTONIA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ELÍAS 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QUINTERO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HÉCTOR 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SAAVEDRA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TRINIDAD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TOTAL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Certificación Ex alumnos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$ 145.100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$ 39.500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5.000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3.500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193.100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Concesión espacios-tienda escolar.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$ 1.855.000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$ 450.000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$ 211.400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157,250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$ </a:t>
                      </a:r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2,673,650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TRANSFERENCIAS NACIONALES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$ 74.032.209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$ 35.834.422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$ 14.906.585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800" u="none" strike="noStrike" dirty="0" smtClean="0">
                          <a:effectLst/>
                          <a:latin typeface="+mj-lt"/>
                        </a:rPr>
                        <a:t>$ 9.870.147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$ 134.643.363</a:t>
                      </a:r>
                    </a:p>
                  </a:txBody>
                  <a:tcPr marL="9525" marR="9525" marT="9525" marB="0" anchor="ctr"/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Recursos del Balance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$ 13.843.721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$ 8.618.316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$ 3.771.385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-$ 7.929.614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$ 18.303.808</a:t>
                      </a:r>
                    </a:p>
                  </a:txBody>
                  <a:tcPr marL="9525" marR="9525" marT="9525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u="none" strike="noStrike" dirty="0">
                          <a:effectLst/>
                          <a:latin typeface="+mj-lt"/>
                        </a:rPr>
                        <a:t>Rendimientos Operaciones Financieras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$ 282.256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$ 136.622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$ 56.833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$ 37.631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$ 513.342</a:t>
                      </a:r>
                    </a:p>
                  </a:txBody>
                  <a:tcPr marL="9525" marR="9525" marT="9525" marB="0" anchor="ctr"/>
                </a:tc>
              </a:tr>
              <a:tr h="64559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Programas Formación Complementaria</a:t>
                      </a: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$ 2.032.000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8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$ 2.032.000</a:t>
                      </a:r>
                    </a:p>
                  </a:txBody>
                  <a:tcPr marL="9525" marR="9525" marT="9525" marB="0" anchor="ctr"/>
                </a:tc>
              </a:tr>
              <a:tr h="45934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TOTAL </a:t>
                      </a:r>
                      <a:r>
                        <a:rPr lang="es-ES" sz="1800" b="1" u="none" strike="noStrike" dirty="0" smtClean="0">
                          <a:effectLst/>
                          <a:latin typeface="+mj-lt"/>
                        </a:rPr>
                        <a:t>INGRESOS</a:t>
                      </a:r>
                      <a:r>
                        <a:rPr lang="es-ES" sz="18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$ 92.190.286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$ 45.078.860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$ 18.951.203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$ 2.138.914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$ 158.359.263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4672013"/>
            <a:ext cx="185738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3" y="6958013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29600" cy="149817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ENERO A JUNIO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2016.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43" y="-27384"/>
            <a:ext cx="1902057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3" y="7011988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1" name="2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89213"/>
              </p:ext>
            </p:extLst>
          </p:nvPr>
        </p:nvGraphicFramePr>
        <p:xfrm>
          <a:off x="251520" y="1556792"/>
          <a:ext cx="8568953" cy="42570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/>
                <a:gridCol w="1381149"/>
                <a:gridCol w="1180462"/>
                <a:gridCol w="1328020"/>
                <a:gridCol w="1233697"/>
                <a:gridCol w="1285385"/>
              </a:tblGrid>
              <a:tr h="55042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700" b="1" u="none" strike="noStrike" dirty="0">
                          <a:effectLst/>
                        </a:rPr>
                        <a:t>Concepto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700" b="1" u="none" strike="noStrike" dirty="0">
                          <a:effectLst/>
                        </a:rPr>
                        <a:t>ANTONIA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700" b="1" u="none" strike="noStrike" dirty="0" smtClean="0">
                          <a:effectLst/>
                        </a:rPr>
                        <a:t>ELÍAS </a:t>
                      </a:r>
                      <a:r>
                        <a:rPr lang="es-ES" sz="1700" b="1" u="none" strike="noStrike" dirty="0">
                          <a:effectLst/>
                        </a:rPr>
                        <a:t>QUINTERO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700" b="1" u="none" strike="noStrike" dirty="0" smtClean="0">
                          <a:effectLst/>
                        </a:rPr>
                        <a:t>HÉCTOR </a:t>
                      </a:r>
                      <a:r>
                        <a:rPr lang="es-ES" sz="1700" b="1" u="none" strike="noStrike" dirty="0">
                          <a:effectLst/>
                        </a:rPr>
                        <a:t>SAAVEDRA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700" b="1" u="none" strike="noStrike" dirty="0">
                          <a:effectLst/>
                        </a:rPr>
                        <a:t>TRINIDAD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700" b="1" u="none" strike="noStrike" dirty="0">
                          <a:effectLst/>
                        </a:rPr>
                        <a:t>TOTAL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469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dirty="0">
                          <a:effectLst/>
                        </a:rPr>
                        <a:t>Honorarios</a:t>
                      </a:r>
                      <a:endParaRPr lang="es-E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$ 1.055.691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$ 510.996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$ 212.565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$ 140.748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$ 1.920.000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881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Elementos</a:t>
                      </a:r>
                      <a:r>
                        <a:rPr lang="es-ES" sz="17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de Aseo</a:t>
                      </a:r>
                      <a:r>
                        <a:rPr lang="es-ES" sz="1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</a:t>
                      </a:r>
                      <a:endParaRPr lang="es-ES" sz="1700" b="0" i="0" u="none" strike="noStrike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$ 1.752.795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$ 832.954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$ 738.267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$ 672.743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$ 3.996.759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993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dirty="0" smtClean="0">
                          <a:effectLst/>
                        </a:rPr>
                        <a:t>Servici</a:t>
                      </a:r>
                      <a:r>
                        <a:rPr lang="es-ES" sz="1700" u="none" strike="noStrike" baseline="0" dirty="0" smtClean="0">
                          <a:effectLst/>
                        </a:rPr>
                        <a:t>o Telefónico.</a:t>
                      </a:r>
                      <a:endParaRPr lang="es-E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$ 424.231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$ 303.680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$ 241.189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$ 238.897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$ 1.207.997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813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Acueducto.</a:t>
                      </a:r>
                      <a:endParaRPr lang="es-ES" sz="17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$ 336.774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$ 336.774,00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69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Servicio</a:t>
                      </a:r>
                      <a:r>
                        <a:rPr lang="es-E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7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s-E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7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  <a:r>
                        <a:rPr lang="es-E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E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$ 809.839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$ 391.993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$ 163.063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$ 107.970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$ 1.472.865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690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dirty="0">
                          <a:effectLst/>
                        </a:rPr>
                        <a:t>Seguros y pólizas</a:t>
                      </a:r>
                      <a:endParaRPr lang="es-E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$ 295.432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$ 353.360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5042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dirty="0">
                          <a:effectLst/>
                        </a:rPr>
                        <a:t>Comisiones y Gastos Bancarios</a:t>
                      </a:r>
                      <a:endParaRPr lang="es-E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$ 64.830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$ 32.422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$ 19.771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$ 19.452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$ 136.474,63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839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700" u="none" strike="noStrike" dirty="0" smtClean="0">
                          <a:effectLst/>
                        </a:rPr>
                        <a:t>Mantenimiento y Reparaciones Locativas</a:t>
                      </a:r>
                      <a:endParaRPr lang="es-ES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$ 671.333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$ 76.000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$ 392.667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$ 1.140.000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50427">
                <a:tc>
                  <a:txBody>
                    <a:bodyPr/>
                    <a:lstStyle/>
                    <a:p>
                      <a:pPr algn="l" fontAlgn="b"/>
                      <a:r>
                        <a:rPr lang="es-ES" sz="1700" b="1" u="none" strike="noStrike" dirty="0">
                          <a:effectLst/>
                        </a:rPr>
                        <a:t>TOTAL EGRESOS</a:t>
                      </a:r>
                      <a:endParaRPr lang="es-E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$ 5.074.151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$ 2.072.045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$ 1.450.855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$ 1.909.251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7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$ 10.506.302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3" y="6848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3" y="10277475"/>
            <a:ext cx="185737" cy="26352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73597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</a:t>
            </a: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ENERO A JUNIO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2016.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43" y="-27383"/>
            <a:ext cx="1389505" cy="11744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 A </a:t>
            </a: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2016.</a:t>
            </a:r>
            <a:endParaRPr lang="es-ES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268618"/>
              </p:ext>
            </p:extLst>
          </p:nvPr>
        </p:nvGraphicFramePr>
        <p:xfrm>
          <a:off x="323528" y="1718320"/>
          <a:ext cx="8568952" cy="2934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/>
                <a:gridCol w="1470486"/>
                <a:gridCol w="1413973"/>
                <a:gridCol w="1562813"/>
                <a:gridCol w="1265135"/>
                <a:gridCol w="1488393"/>
              </a:tblGrid>
              <a:tr h="1173927">
                <a:tc>
                  <a:txBody>
                    <a:bodyPr/>
                    <a:lstStyle/>
                    <a:p>
                      <a:pPr algn="l" fontAlgn="b"/>
                      <a:r>
                        <a:rPr lang="es-ES" sz="1900" b="1" u="none" strike="noStrike" dirty="0">
                          <a:effectLst/>
                        </a:rPr>
                        <a:t>Concepto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ANTONIA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 smtClean="0">
                          <a:effectLst/>
                        </a:rPr>
                        <a:t>ELÍAS </a:t>
                      </a:r>
                      <a:r>
                        <a:rPr lang="es-ES" sz="1900" b="1" u="none" strike="noStrike" dirty="0">
                          <a:effectLst/>
                        </a:rPr>
                        <a:t>QUINTERO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 smtClean="0">
                          <a:effectLst/>
                        </a:rPr>
                        <a:t>HÉCTOR </a:t>
                      </a:r>
                      <a:r>
                        <a:rPr lang="es-ES" sz="1900" b="1" u="none" strike="noStrike" dirty="0">
                          <a:effectLst/>
                        </a:rPr>
                        <a:t>SAAVEDRA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TRINIDAD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900" b="1" u="none" strike="noStrike" dirty="0">
                          <a:effectLst/>
                        </a:rPr>
                        <a:t>TOTAL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</a:rPr>
                        <a:t>INGRESOS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$ 92.190.286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$ 45.078.860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$ 18.951.203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$ 2.138.914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$ 158.359.263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>
                          <a:effectLst/>
                        </a:rPr>
                        <a:t>GASTOS</a:t>
                      </a:r>
                      <a:endParaRPr lang="es-ES" sz="1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$ 5.074.151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$ 2.072.045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$ 1.450.855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$ 1.909.251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$ 10.506.302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69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b="1" u="none" strike="noStrike" dirty="0">
                          <a:effectLst/>
                        </a:rPr>
                        <a:t>SALDO</a:t>
                      </a:r>
                      <a:endParaRPr lang="es-ES" sz="1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$ 87.116.135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$ 43.006.815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$ 17.500.349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$ 229.663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$ 147.852.961</a:t>
                      </a:r>
                    </a:p>
                  </a:txBody>
                  <a:tcPr marL="9525" marR="9525" marT="9525" marB="0" anchor="ctr">
                    <a:solidFill>
                      <a:srgbClr val="F6F260"/>
                    </a:solidFill>
                  </a:tcPr>
                </a:tc>
              </a:tr>
            </a:tbl>
          </a:graphicData>
        </a:graphic>
      </p:graphicFrame>
      <p:sp>
        <p:nvSpPr>
          <p:cNvPr id="5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3" y="3790950"/>
            <a:ext cx="185737" cy="26511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1" name="2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081983"/>
              </p:ext>
            </p:extLst>
          </p:nvPr>
        </p:nvGraphicFramePr>
        <p:xfrm>
          <a:off x="2267744" y="4941167"/>
          <a:ext cx="4824536" cy="1368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859"/>
                <a:gridCol w="2492677"/>
              </a:tblGrid>
              <a:tr h="48654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COMPROMISOS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SALDO TOTAL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881610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$ 27.005.000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u="none" strike="noStrike" dirty="0">
                          <a:effectLst/>
                        </a:rPr>
                        <a:t>$ </a:t>
                      </a:r>
                      <a:r>
                        <a:rPr lang="es-ES" sz="2000" b="1" u="none" strike="noStrike" dirty="0" smtClean="0">
                          <a:effectLst/>
                        </a:rPr>
                        <a:t>120.847.961</a:t>
                      </a:r>
                      <a:endParaRPr lang="es-E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3" y="-27384"/>
            <a:ext cx="1902057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274</Words>
  <Application>Microsoft Office PowerPoint</Application>
  <PresentationFormat>Presentación en pantalla (4:3)</PresentationFormat>
  <Paragraphs>140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de Office</vt:lpstr>
      <vt:lpstr>Presentación de PowerPoint</vt:lpstr>
      <vt:lpstr>INGRESOS ENERO A JUNIO 2016.</vt:lpstr>
      <vt:lpstr>GASTOS ENERO A JUNIO 2016.</vt:lpstr>
      <vt:lpstr>SALDO A JUNIO 2016.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TECNICO OPERATIVO</cp:lastModifiedBy>
  <cp:revision>52</cp:revision>
  <dcterms:created xsi:type="dcterms:W3CDTF">2015-08-10T15:53:40Z</dcterms:created>
  <dcterms:modified xsi:type="dcterms:W3CDTF">2016-07-14T14:38:42Z</dcterms:modified>
</cp:coreProperties>
</file>