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85" r:id="rId3"/>
    <p:sldId id="257" r:id="rId4"/>
    <p:sldId id="258" r:id="rId5"/>
    <p:sldId id="259" r:id="rId6"/>
    <p:sldId id="260" r:id="rId7"/>
    <p:sldId id="261" r:id="rId8"/>
    <p:sldId id="262" r:id="rId9"/>
    <p:sldId id="282" r:id="rId10"/>
    <p:sldId id="283" r:id="rId11"/>
    <p:sldId id="267" r:id="rId12"/>
    <p:sldId id="268" r:id="rId13"/>
    <p:sldId id="289" r:id="rId14"/>
    <p:sldId id="265" r:id="rId15"/>
    <p:sldId id="272" r:id="rId16"/>
    <p:sldId id="274" r:id="rId17"/>
    <p:sldId id="288" r:id="rId18"/>
    <p:sldId id="275" r:id="rId19"/>
    <p:sldId id="276" r:id="rId20"/>
    <p:sldId id="277" r:id="rId21"/>
    <p:sldId id="269" r:id="rId22"/>
    <p:sldId id="270" r:id="rId23"/>
    <p:sldId id="278" r:id="rId24"/>
    <p:sldId id="279" r:id="rId25"/>
    <p:sldId id="280" r:id="rId26"/>
    <p:sldId id="273" r:id="rId27"/>
    <p:sldId id="281" r:id="rId28"/>
    <p:sldId id="287" r:id="rId29"/>
    <p:sldId id="293" r:id="rId30"/>
    <p:sldId id="290" r:id="rId31"/>
    <p:sldId id="291" r:id="rId32"/>
    <p:sldId id="292" r:id="rId33"/>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88" autoAdjust="0"/>
    <p:restoredTop sz="94660"/>
  </p:normalViewPr>
  <p:slideViewPr>
    <p:cSldViewPr>
      <p:cViewPr>
        <p:scale>
          <a:sx n="40" d="100"/>
          <a:sy n="40" d="100"/>
        </p:scale>
        <p:origin x="-1314" y="-7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511F7D-D805-4B86-B534-9972ED1B7E09}" type="datetimeFigureOut">
              <a:rPr lang="es-CO" smtClean="0"/>
              <a:pPr/>
              <a:t>13/08/2015</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CO"/>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30FE01-7E45-4235-B896-A4529BA2C3E6}" type="slidenum">
              <a:rPr lang="es-CO" smtClean="0"/>
              <a:pPr/>
              <a:t>‹Nº›</a:t>
            </a:fld>
            <a:endParaRPr lang="es-CO"/>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08C0C49-6C71-437C-876D-7F71330A1B86}" type="slidenum">
              <a:rPr lang="es-ES" smtClean="0"/>
              <a:pPr/>
              <a:t>32</a:t>
            </a:fld>
            <a:endParaRPr lang="es-ES"/>
          </a:p>
        </p:txBody>
      </p:sp>
    </p:spTree>
    <p:extLst>
      <p:ext uri="{BB962C8B-B14F-4D97-AF65-F5344CB8AC3E}">
        <p14:creationId xmlns="" xmlns:p14="http://schemas.microsoft.com/office/powerpoint/2010/main" val="685788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1363764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2113217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2049007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2109765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3872294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2485225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3746786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4" name="3 Marcador de pie de página"/>
          <p:cNvSpPr>
            <a:spLocks noGrp="1"/>
          </p:cNvSpPr>
          <p:nvPr>
            <p:ph type="ftr" sz="quarter" idx="11"/>
          </p:nvPr>
        </p:nvSpPr>
        <p:spPr/>
        <p:txBody>
          <a:bodyPr/>
          <a:lstStyle/>
          <a:p>
            <a:endParaRPr lang="es-CO"/>
          </a:p>
        </p:txBody>
      </p:sp>
      <p:sp>
        <p:nvSpPr>
          <p:cNvPr id="5" name="4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2229853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1310601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1603868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0197228-C922-4027-AE31-DBA79C7688F0}" type="datetimeFigureOut">
              <a:rPr lang="es-CO" smtClean="0"/>
              <a:pPr/>
              <a:t>13/08/2015</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3392460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197228-C922-4027-AE31-DBA79C7688F0}" type="datetimeFigureOut">
              <a:rPr lang="es-CO" smtClean="0"/>
              <a:pPr/>
              <a:t>13/08/2015</a:t>
            </a:fld>
            <a:endParaRPr lang="es-CO"/>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07D18-361C-4A54-90ED-B35153EB7329}" type="slidenum">
              <a:rPr lang="es-CO" smtClean="0"/>
              <a:pPr/>
              <a:t>‹Nº›</a:t>
            </a:fld>
            <a:endParaRPr lang="es-CO"/>
          </a:p>
        </p:txBody>
      </p:sp>
    </p:spTree>
    <p:extLst>
      <p:ext uri="{BB962C8B-B14F-4D97-AF65-F5344CB8AC3E}">
        <p14:creationId xmlns="" xmlns:p14="http://schemas.microsoft.com/office/powerpoint/2010/main" val="653698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EFICIENCIA%20INTERNA%202014%20-%20I.E.%20%20ANTONIA%20SANTOS%20-%20%20YUMBO.xl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REPINSTITUCION1768920001592014.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PLANTA%20FISICA%20DE%20LAS%20SEDES.doc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PRESENTACION%209%20ABRIL.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404664"/>
            <a:ext cx="7990656" cy="3600400"/>
          </a:xfrm>
        </p:spPr>
        <p:txBody>
          <a:bodyPr>
            <a:normAutofit fontScale="90000"/>
          </a:bodyPr>
          <a:lstStyle/>
          <a:p>
            <a:r>
              <a:rPr lang="es-CO" dirty="0" smtClean="0"/>
              <a:t/>
            </a:r>
            <a:br>
              <a:rPr lang="es-CO" dirty="0" smtClean="0"/>
            </a:br>
            <a:r>
              <a:rPr lang="es-CO" dirty="0"/>
              <a:t/>
            </a:r>
            <a:br>
              <a:rPr lang="es-CO" dirty="0"/>
            </a:br>
            <a:r>
              <a:rPr lang="es-CO" dirty="0" smtClean="0"/>
              <a:t/>
            </a:r>
            <a:br>
              <a:rPr lang="es-CO" dirty="0" smtClean="0"/>
            </a:br>
            <a:r>
              <a:rPr lang="es-CO" dirty="0"/>
              <a:t/>
            </a:r>
            <a:br>
              <a:rPr lang="es-CO" dirty="0"/>
            </a:br>
            <a:r>
              <a:rPr lang="es-CO" sz="4000" dirty="0" smtClean="0">
                <a:solidFill>
                  <a:srgbClr val="C00000"/>
                </a:solidFill>
                <a:latin typeface="Script MT Bold" pitchFamily="66" charset="0"/>
              </a:rPr>
              <a:t>Institución Educativa Antonia Santos</a:t>
            </a:r>
            <a:br>
              <a:rPr lang="es-CO" sz="4000" dirty="0" smtClean="0">
                <a:solidFill>
                  <a:srgbClr val="C00000"/>
                </a:solidFill>
                <a:latin typeface="Script MT Bold" pitchFamily="66" charset="0"/>
              </a:rPr>
            </a:br>
            <a:r>
              <a:rPr lang="es-CO" sz="1600" dirty="0" smtClean="0">
                <a:latin typeface="Script MT Bold" pitchFamily="66" charset="0"/>
              </a:rPr>
              <a:t>Municipio de Yumbo (Valle)</a:t>
            </a:r>
            <a:endParaRPr lang="es-CO" dirty="0"/>
          </a:p>
        </p:txBody>
      </p:sp>
      <p:sp>
        <p:nvSpPr>
          <p:cNvPr id="3" name="2 Subtítulo"/>
          <p:cNvSpPr>
            <a:spLocks noGrp="1"/>
          </p:cNvSpPr>
          <p:nvPr>
            <p:ph type="subTitle" idx="1"/>
          </p:nvPr>
        </p:nvSpPr>
        <p:spPr>
          <a:xfrm>
            <a:off x="1371600" y="4365104"/>
            <a:ext cx="6400800" cy="1800200"/>
          </a:xfrm>
        </p:spPr>
        <p:txBody>
          <a:bodyPr/>
          <a:lstStyle/>
          <a:p>
            <a:r>
              <a:rPr lang="es-CO" b="1" dirty="0" smtClean="0">
                <a:solidFill>
                  <a:srgbClr val="002060"/>
                </a:solidFill>
              </a:rPr>
              <a:t>RENDICION DE CUENTAS </a:t>
            </a:r>
          </a:p>
          <a:p>
            <a:r>
              <a:rPr lang="es-CO" b="1" dirty="0" smtClean="0">
                <a:solidFill>
                  <a:srgbClr val="002060"/>
                </a:solidFill>
              </a:rPr>
              <a:t>FONDO DE SERVICIOS EDUCATIVOS</a:t>
            </a:r>
          </a:p>
          <a:p>
            <a:r>
              <a:rPr lang="es-CO" b="1" dirty="0" smtClean="0">
                <a:solidFill>
                  <a:srgbClr val="002060"/>
                </a:solidFill>
              </a:rPr>
              <a:t>PRIMER SEMESTRE  2015</a:t>
            </a:r>
            <a:endParaRPr lang="es-CO" b="1" dirty="0">
              <a:solidFill>
                <a:srgbClr val="002060"/>
              </a:solidFill>
            </a:endParaRPr>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15816" y="260648"/>
            <a:ext cx="2376264" cy="2880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0635383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rgbClr val="FF0000"/>
                </a:solidFill>
              </a:rPr>
              <a:t>LABORATORIO DE QUIMICA</a:t>
            </a:r>
            <a:endParaRPr lang="es-CO" b="1" dirty="0">
              <a:solidFill>
                <a:srgbClr val="FF0000"/>
              </a:solidFill>
            </a:endParaRPr>
          </a:p>
        </p:txBody>
      </p:sp>
      <p:sp>
        <p:nvSpPr>
          <p:cNvPr id="5" name="4 Marcador de contenido"/>
          <p:cNvSpPr>
            <a:spLocks noGrp="1"/>
          </p:cNvSpPr>
          <p:nvPr>
            <p:ph idx="1"/>
          </p:nvPr>
        </p:nvSpPr>
        <p:spPr/>
        <p:txBody>
          <a:bodyPr/>
          <a:lstStyle/>
          <a:p>
            <a:endParaRPr lang="es-CO" dirty="0"/>
          </a:p>
        </p:txBody>
      </p:sp>
      <p:pic>
        <p:nvPicPr>
          <p:cNvPr id="2050" name="Picture 2" descr="F:\IMG_077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5536" y="1700808"/>
            <a:ext cx="8424936" cy="468052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295775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435280" cy="4781128"/>
          </a:xfrm>
        </p:spPr>
        <p:txBody>
          <a:bodyPr>
            <a:normAutofit fontScale="77500" lnSpcReduction="20000"/>
          </a:bodyPr>
          <a:lstStyle/>
          <a:p>
            <a:pPr marL="0" indent="0" algn="ctr">
              <a:buNone/>
            </a:pPr>
            <a:r>
              <a:rPr lang="es-CO" sz="4000" dirty="0" smtClean="0">
                <a:solidFill>
                  <a:srgbClr val="00B0F0"/>
                </a:solidFill>
                <a:latin typeface="Arial Black" pitchFamily="34" charset="0"/>
              </a:rPr>
              <a:t>JORNADAS</a:t>
            </a:r>
          </a:p>
          <a:p>
            <a:pPr marL="0" indent="0" algn="ctr">
              <a:buNone/>
            </a:pPr>
            <a:endParaRPr lang="es-CO" sz="4000" dirty="0" smtClean="0">
              <a:solidFill>
                <a:srgbClr val="00B0F0"/>
              </a:solidFill>
              <a:latin typeface="Arial Black" pitchFamily="34" charset="0"/>
            </a:endParaRPr>
          </a:p>
          <a:p>
            <a:pPr marL="0" indent="0" algn="ctr">
              <a:buNone/>
            </a:pPr>
            <a:r>
              <a:rPr lang="es-CO" sz="4800" dirty="0" smtClean="0">
                <a:solidFill>
                  <a:schemeClr val="accent2">
                    <a:lumMod val="75000"/>
                  </a:schemeClr>
                </a:solidFill>
              </a:rPr>
              <a:t>MAÑANA</a:t>
            </a:r>
          </a:p>
          <a:p>
            <a:pPr algn="ctr"/>
            <a:endParaRPr lang="es-CO" sz="4800" dirty="0" smtClean="0">
              <a:solidFill>
                <a:schemeClr val="accent2">
                  <a:lumMod val="75000"/>
                </a:schemeClr>
              </a:solidFill>
            </a:endParaRPr>
          </a:p>
          <a:p>
            <a:pPr marL="0" indent="0" algn="ctr">
              <a:buNone/>
            </a:pPr>
            <a:r>
              <a:rPr lang="es-CO" sz="4800" dirty="0" smtClean="0">
                <a:solidFill>
                  <a:schemeClr val="accent2">
                    <a:lumMod val="75000"/>
                  </a:schemeClr>
                </a:solidFill>
              </a:rPr>
              <a:t>TARDE</a:t>
            </a:r>
          </a:p>
          <a:p>
            <a:pPr marL="0" indent="0" algn="ctr">
              <a:buNone/>
            </a:pPr>
            <a:endParaRPr lang="es-CO" sz="4800" dirty="0" smtClean="0">
              <a:solidFill>
                <a:schemeClr val="accent2">
                  <a:lumMod val="75000"/>
                </a:schemeClr>
              </a:solidFill>
            </a:endParaRPr>
          </a:p>
          <a:p>
            <a:pPr marL="0" indent="0" algn="ctr">
              <a:buNone/>
            </a:pPr>
            <a:r>
              <a:rPr lang="es-CO" sz="4800" dirty="0" smtClean="0">
                <a:solidFill>
                  <a:schemeClr val="accent2">
                    <a:lumMod val="75000"/>
                  </a:schemeClr>
                </a:solidFill>
              </a:rPr>
              <a:t>NOCTURNA</a:t>
            </a:r>
          </a:p>
          <a:p>
            <a:pPr marL="0" indent="0" algn="ctr">
              <a:buNone/>
            </a:pPr>
            <a:endParaRPr lang="es-CO" dirty="0" smtClean="0">
              <a:solidFill>
                <a:schemeClr val="accent2">
                  <a:lumMod val="75000"/>
                </a:schemeClr>
              </a:solidFill>
            </a:endParaRPr>
          </a:p>
          <a:p>
            <a:pPr marL="0" indent="0" algn="ctr">
              <a:buNone/>
            </a:pPr>
            <a:r>
              <a:rPr lang="es-CO" sz="3600" b="1" dirty="0" smtClean="0">
                <a:solidFill>
                  <a:schemeClr val="accent2">
                    <a:lumMod val="75000"/>
                  </a:schemeClr>
                </a:solidFill>
                <a:latin typeface="Arial" pitchFamily="34" charset="0"/>
                <a:cs typeface="Arial" pitchFamily="34" charset="0"/>
              </a:rPr>
              <a:t> </a:t>
            </a:r>
            <a:endParaRPr lang="es-CO" sz="3600" b="1" dirty="0">
              <a:solidFill>
                <a:schemeClr val="accent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10597039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435280" cy="4781128"/>
          </a:xfrm>
        </p:spPr>
        <p:txBody>
          <a:bodyPr>
            <a:normAutofit/>
          </a:bodyPr>
          <a:lstStyle/>
          <a:p>
            <a:pPr marL="0" indent="0" algn="ctr">
              <a:buNone/>
            </a:pPr>
            <a:r>
              <a:rPr lang="es-CO" sz="4000" dirty="0" smtClean="0">
                <a:solidFill>
                  <a:srgbClr val="00B0F0"/>
                </a:solidFill>
                <a:latin typeface="Arial Black" pitchFamily="34" charset="0"/>
              </a:rPr>
              <a:t> MATRICULA POR NIVELES</a:t>
            </a:r>
          </a:p>
          <a:p>
            <a:pPr marL="0" indent="0" algn="ctr">
              <a:buNone/>
            </a:pPr>
            <a:endParaRPr lang="es-CO" dirty="0" smtClean="0">
              <a:solidFill>
                <a:schemeClr val="accent2">
                  <a:lumMod val="75000"/>
                </a:schemeClr>
              </a:solidFill>
            </a:endParaRPr>
          </a:p>
          <a:p>
            <a:pPr marL="0" indent="0" algn="ctr">
              <a:buNone/>
            </a:pPr>
            <a:r>
              <a:rPr lang="es-CO" sz="4000" b="1" dirty="0" smtClean="0">
                <a:solidFill>
                  <a:schemeClr val="accent2">
                    <a:lumMod val="75000"/>
                  </a:schemeClr>
                </a:solidFill>
                <a:latin typeface="Arial" pitchFamily="34" charset="0"/>
                <a:cs typeface="Arial" pitchFamily="34" charset="0"/>
              </a:rPr>
              <a:t>PREESCOLAR =  121 (4) 27+13</a:t>
            </a:r>
          </a:p>
          <a:p>
            <a:pPr marL="0" indent="0" algn="ctr">
              <a:buNone/>
            </a:pPr>
            <a:endParaRPr lang="es-CO" dirty="0" smtClean="0">
              <a:solidFill>
                <a:schemeClr val="accent2">
                  <a:lumMod val="75000"/>
                </a:schemeClr>
              </a:solidFill>
            </a:endParaRPr>
          </a:p>
          <a:p>
            <a:pPr algn="ctr"/>
            <a:r>
              <a:rPr lang="es-CO" sz="3600" b="1" dirty="0" smtClean="0">
                <a:solidFill>
                  <a:schemeClr val="accent2">
                    <a:lumMod val="75000"/>
                  </a:schemeClr>
                </a:solidFill>
                <a:latin typeface="Arial" pitchFamily="34" charset="0"/>
                <a:cs typeface="Arial" pitchFamily="34" charset="0"/>
              </a:rPr>
              <a:t>BASICA  PRIMARIA = 875 (28) 31</a:t>
            </a:r>
          </a:p>
          <a:p>
            <a:pPr algn="ctr"/>
            <a:endParaRPr lang="es-CO" sz="3600" b="1" dirty="0" smtClean="0">
              <a:solidFill>
                <a:schemeClr val="accent2">
                  <a:lumMod val="75000"/>
                </a:schemeClr>
              </a:solidFill>
              <a:latin typeface="Arial" pitchFamily="34" charset="0"/>
              <a:cs typeface="Arial" pitchFamily="34" charset="0"/>
            </a:endParaRPr>
          </a:p>
          <a:p>
            <a:pPr algn="ctr"/>
            <a:r>
              <a:rPr lang="es-CO" sz="3600" b="1" dirty="0" smtClean="0">
                <a:solidFill>
                  <a:schemeClr val="accent2">
                    <a:lumMod val="75000"/>
                  </a:schemeClr>
                </a:solidFill>
                <a:latin typeface="Arial" pitchFamily="34" charset="0"/>
                <a:cs typeface="Arial" pitchFamily="34" charset="0"/>
              </a:rPr>
              <a:t>ESTUDIANTES SORDOS= 12</a:t>
            </a:r>
          </a:p>
          <a:p>
            <a:pPr marL="0" indent="0" algn="ctr">
              <a:buNone/>
            </a:pPr>
            <a:endParaRPr lang="es-CO" sz="3600" b="1" dirty="0" smtClean="0">
              <a:solidFill>
                <a:schemeClr val="accent2">
                  <a:lumMod val="75000"/>
                </a:schemeClr>
              </a:solidFill>
              <a:latin typeface="Arial" pitchFamily="34" charset="0"/>
              <a:cs typeface="Arial" pitchFamily="34" charset="0"/>
            </a:endParaRPr>
          </a:p>
          <a:p>
            <a:pPr algn="ctr"/>
            <a:endParaRPr lang="es-CO" sz="3600" b="1" dirty="0">
              <a:solidFill>
                <a:schemeClr val="accent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19306785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075240" cy="4781128"/>
          </a:xfrm>
        </p:spPr>
        <p:txBody>
          <a:bodyPr>
            <a:normAutofit/>
          </a:bodyPr>
          <a:lstStyle/>
          <a:p>
            <a:pPr marL="0" indent="0" algn="ctr">
              <a:buNone/>
            </a:pPr>
            <a:r>
              <a:rPr lang="es-CO" sz="4000" dirty="0" smtClean="0">
                <a:solidFill>
                  <a:srgbClr val="00B0F0"/>
                </a:solidFill>
                <a:latin typeface="Arial Black" pitchFamily="34" charset="0"/>
              </a:rPr>
              <a:t>  </a:t>
            </a:r>
            <a:endParaRPr lang="es-CO" sz="3600" b="1" dirty="0" smtClean="0">
              <a:solidFill>
                <a:schemeClr val="accent2">
                  <a:lumMod val="75000"/>
                </a:schemeClr>
              </a:solidFill>
              <a:latin typeface="Arial" pitchFamily="34" charset="0"/>
              <a:cs typeface="Arial" pitchFamily="34" charset="0"/>
            </a:endParaRPr>
          </a:p>
          <a:p>
            <a:pPr marL="0" indent="0" algn="ctr">
              <a:buNone/>
            </a:pPr>
            <a:endParaRPr lang="es-CO" sz="3600" b="1" dirty="0" smtClean="0">
              <a:solidFill>
                <a:schemeClr val="accent2">
                  <a:lumMod val="75000"/>
                </a:schemeClr>
              </a:solidFill>
              <a:latin typeface="Arial" pitchFamily="34" charset="0"/>
              <a:cs typeface="Arial" pitchFamily="34" charset="0"/>
            </a:endParaRPr>
          </a:p>
          <a:p>
            <a:pPr algn="ctr"/>
            <a:endParaRPr lang="es-CO" sz="3600" b="1" dirty="0">
              <a:solidFill>
                <a:schemeClr val="accent2">
                  <a:lumMod val="75000"/>
                </a:schemeClr>
              </a:solidFill>
              <a:latin typeface="Arial" pitchFamily="34" charset="0"/>
              <a:cs typeface="Arial" pitchFamily="34" charset="0"/>
            </a:endParaRPr>
          </a:p>
        </p:txBody>
      </p:sp>
      <p:pic>
        <p:nvPicPr>
          <p:cNvPr id="5122" name="Picture 2" descr="H:\RENDICION DE CUENTAS 2015-1\IMG_0704.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1412776"/>
            <a:ext cx="8280920" cy="50405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00694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3">
                    <a:lumMod val="50000"/>
                  </a:schemeClr>
                </a:solidFill>
                <a:latin typeface="Algerian" pitchFamily="82" charset="0"/>
              </a:rPr>
              <a:t>GESTION ACADEMICA</a:t>
            </a:r>
            <a:endParaRPr lang="es-CO" sz="4800" b="1" dirty="0">
              <a:solidFill>
                <a:schemeClr val="accent3">
                  <a:lumMod val="50000"/>
                </a:schemeClr>
              </a:solidFill>
              <a:latin typeface="Algerian" pitchFamily="82" charset="0"/>
            </a:endParaRPr>
          </a:p>
        </p:txBody>
      </p:sp>
      <p:sp>
        <p:nvSpPr>
          <p:cNvPr id="3" name="2 Marcador de contenido"/>
          <p:cNvSpPr>
            <a:spLocks noGrp="1"/>
          </p:cNvSpPr>
          <p:nvPr>
            <p:ph idx="1"/>
          </p:nvPr>
        </p:nvSpPr>
        <p:spPr>
          <a:xfrm>
            <a:off x="457200" y="1600200"/>
            <a:ext cx="8435280" cy="4781128"/>
          </a:xfrm>
        </p:spPr>
        <p:txBody>
          <a:bodyPr/>
          <a:lstStyle/>
          <a:p>
            <a:pPr marL="0" indent="0" algn="ctr">
              <a:buNone/>
            </a:pPr>
            <a:endParaRPr lang="es-CO" dirty="0" smtClean="0">
              <a:solidFill>
                <a:schemeClr val="accent2">
                  <a:lumMod val="75000"/>
                </a:schemeClr>
              </a:solidFill>
            </a:endParaRPr>
          </a:p>
          <a:p>
            <a:pPr algn="ctr"/>
            <a:r>
              <a:rPr lang="es-CO" sz="3600" b="1" dirty="0" smtClean="0">
                <a:solidFill>
                  <a:schemeClr val="accent2">
                    <a:lumMod val="75000"/>
                  </a:schemeClr>
                </a:solidFill>
                <a:latin typeface="Arial" pitchFamily="34" charset="0"/>
                <a:cs typeface="Arial" pitchFamily="34" charset="0"/>
              </a:rPr>
              <a:t>BASICA SECUNDARIA = 608 (15) 40</a:t>
            </a:r>
          </a:p>
          <a:p>
            <a:pPr marL="0" indent="0" algn="ctr">
              <a:buNone/>
            </a:pPr>
            <a:endParaRPr lang="es-CO" sz="3600" b="1" dirty="0" smtClean="0">
              <a:solidFill>
                <a:schemeClr val="accent2">
                  <a:lumMod val="75000"/>
                </a:schemeClr>
              </a:solidFill>
              <a:latin typeface="Arial" pitchFamily="34" charset="0"/>
              <a:cs typeface="Arial" pitchFamily="34" charset="0"/>
            </a:endParaRPr>
          </a:p>
          <a:p>
            <a:pPr algn="ctr"/>
            <a:r>
              <a:rPr lang="es-CO" sz="3600" b="1" dirty="0" smtClean="0">
                <a:solidFill>
                  <a:schemeClr val="accent2">
                    <a:lumMod val="75000"/>
                  </a:schemeClr>
                </a:solidFill>
                <a:latin typeface="Arial" pitchFamily="34" charset="0"/>
                <a:cs typeface="Arial" pitchFamily="34" charset="0"/>
              </a:rPr>
              <a:t> Y MEDIA =  164    (4)  41</a:t>
            </a:r>
            <a:endParaRPr lang="es-CO" sz="3600" b="1" dirty="0">
              <a:solidFill>
                <a:schemeClr val="accent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12207443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354162"/>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chemeClr val="accent3">
                    <a:lumMod val="50000"/>
                  </a:schemeClr>
                </a:solidFill>
                <a:latin typeface="Arial Black" pitchFamily="34" charset="0"/>
              </a:rPr>
              <a:t>Computador por estudiante</a:t>
            </a:r>
            <a:endParaRPr lang="es-CO" sz="3600" b="1" dirty="0">
              <a:solidFill>
                <a:schemeClr val="accent3">
                  <a:lumMod val="50000"/>
                </a:schemeClr>
              </a:solidFill>
              <a:latin typeface="Arial Black" pitchFamily="34" charset="0"/>
            </a:endParaRPr>
          </a:p>
        </p:txBody>
      </p:sp>
      <p:sp>
        <p:nvSpPr>
          <p:cNvPr id="3" name="2 Marcador de contenido"/>
          <p:cNvSpPr>
            <a:spLocks noGrp="1"/>
          </p:cNvSpPr>
          <p:nvPr>
            <p:ph idx="1"/>
          </p:nvPr>
        </p:nvSpPr>
        <p:spPr>
          <a:xfrm>
            <a:off x="457200" y="1844824"/>
            <a:ext cx="8435280" cy="4536504"/>
          </a:xfrm>
        </p:spPr>
        <p:txBody>
          <a:bodyPr/>
          <a:lstStyle/>
          <a:p>
            <a:pPr marL="0" indent="0" algn="ctr">
              <a:buNone/>
            </a:pPr>
            <a:endParaRPr lang="es-CO" dirty="0" smtClean="0">
              <a:solidFill>
                <a:schemeClr val="accent2">
                  <a:lumMod val="75000"/>
                </a:schemeClr>
              </a:solidFill>
            </a:endParaRP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pic>
        <p:nvPicPr>
          <p:cNvPr id="1027" name="Picture 3" descr="F:\IMG_0768.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844824"/>
            <a:ext cx="7920880" cy="453650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045606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354162"/>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chemeClr val="accent3">
                    <a:lumMod val="50000"/>
                  </a:schemeClr>
                </a:solidFill>
                <a:latin typeface="Arial Black" pitchFamily="34" charset="0"/>
              </a:rPr>
              <a:t>Computador por estudiante</a:t>
            </a:r>
            <a:endParaRPr lang="es-CO" sz="3600" b="1" dirty="0">
              <a:solidFill>
                <a:schemeClr val="accent3">
                  <a:lumMod val="50000"/>
                </a:schemeClr>
              </a:solidFill>
              <a:latin typeface="Arial Black" pitchFamily="34" charset="0"/>
            </a:endParaRPr>
          </a:p>
        </p:txBody>
      </p:sp>
      <p:sp>
        <p:nvSpPr>
          <p:cNvPr id="3" name="2 Marcador de contenido"/>
          <p:cNvSpPr>
            <a:spLocks noGrp="1"/>
          </p:cNvSpPr>
          <p:nvPr>
            <p:ph idx="1"/>
          </p:nvPr>
        </p:nvSpPr>
        <p:spPr>
          <a:xfrm>
            <a:off x="457200" y="1844824"/>
            <a:ext cx="8435280" cy="4536504"/>
          </a:xfrm>
        </p:spPr>
        <p:txBody>
          <a:bodyPr/>
          <a:lstStyle/>
          <a:p>
            <a:pPr marL="0" indent="0" algn="ctr">
              <a:buNone/>
            </a:pPr>
            <a:endParaRPr lang="es-CO" dirty="0" smtClean="0">
              <a:solidFill>
                <a:schemeClr val="accent2">
                  <a:lumMod val="75000"/>
                </a:schemeClr>
              </a:solidFill>
            </a:endParaRP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pic>
        <p:nvPicPr>
          <p:cNvPr id="3074" name="Picture 2" descr="C:\Users\RECTOR\Downloads\20150805_13302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1600" y="1772816"/>
            <a:ext cx="7560840" cy="46085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895698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354162"/>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a:solidFill>
                  <a:schemeClr val="accent3">
                    <a:lumMod val="50000"/>
                  </a:schemeClr>
                </a:solidFill>
                <a:latin typeface="Arial Black" pitchFamily="34" charset="0"/>
              </a:rPr>
              <a:t>S</a:t>
            </a:r>
            <a:r>
              <a:rPr lang="es-CO" sz="3600" b="1" dirty="0" smtClean="0">
                <a:solidFill>
                  <a:schemeClr val="accent3">
                    <a:lumMod val="50000"/>
                  </a:schemeClr>
                </a:solidFill>
                <a:latin typeface="Arial Black" pitchFamily="34" charset="0"/>
              </a:rPr>
              <a:t>alidas Pedagógicas</a:t>
            </a:r>
            <a:endParaRPr lang="es-CO" sz="3600" b="1" dirty="0">
              <a:solidFill>
                <a:schemeClr val="accent3">
                  <a:lumMod val="50000"/>
                </a:schemeClr>
              </a:solidFill>
              <a:latin typeface="Arial Black" pitchFamily="34" charset="0"/>
            </a:endParaRPr>
          </a:p>
        </p:txBody>
      </p:sp>
      <p:sp>
        <p:nvSpPr>
          <p:cNvPr id="3" name="2 Marcador de contenido"/>
          <p:cNvSpPr>
            <a:spLocks noGrp="1"/>
          </p:cNvSpPr>
          <p:nvPr>
            <p:ph idx="1"/>
          </p:nvPr>
        </p:nvSpPr>
        <p:spPr>
          <a:xfrm>
            <a:off x="457200" y="1844824"/>
            <a:ext cx="8435280" cy="4536504"/>
          </a:xfrm>
        </p:spPr>
        <p:txBody>
          <a:bodyPr/>
          <a:lstStyle/>
          <a:p>
            <a:pPr marL="0" indent="0" algn="ctr">
              <a:buNone/>
            </a:pPr>
            <a:endParaRPr lang="es-CO" dirty="0" smtClean="0">
              <a:solidFill>
                <a:schemeClr val="accent2">
                  <a:lumMod val="75000"/>
                </a:schemeClr>
              </a:solidFill>
            </a:endParaRP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pic>
        <p:nvPicPr>
          <p:cNvPr id="4098" name="Picture 2" descr="H:\RENDICION DE CUENTAS 2015-1\IMG_046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556792"/>
            <a:ext cx="7920880" cy="496855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435549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98178"/>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rgbClr val="00B0F0"/>
                </a:solidFill>
                <a:latin typeface="Arial Black" pitchFamily="34" charset="0"/>
              </a:rPr>
              <a:t>SISTEMA DE EVALUACION DE ESTUDIANTES</a:t>
            </a:r>
            <a:endParaRPr lang="es-CO" sz="3600" b="1" dirty="0">
              <a:solidFill>
                <a:srgbClr val="00B0F0"/>
              </a:solidFill>
              <a:latin typeface="Arial Black" pitchFamily="34" charset="0"/>
            </a:endParaRPr>
          </a:p>
        </p:txBody>
      </p:sp>
      <p:sp>
        <p:nvSpPr>
          <p:cNvPr id="3" name="2 Marcador de contenido"/>
          <p:cNvSpPr>
            <a:spLocks noGrp="1"/>
          </p:cNvSpPr>
          <p:nvPr>
            <p:ph idx="1"/>
          </p:nvPr>
        </p:nvSpPr>
        <p:spPr>
          <a:xfrm>
            <a:off x="457200" y="1988840"/>
            <a:ext cx="8435280" cy="4392488"/>
          </a:xfrm>
        </p:spPr>
        <p:txBody>
          <a:bodyPr/>
          <a:lstStyle/>
          <a:p>
            <a:pPr marL="0" indent="0" algn="ctr">
              <a:buNone/>
            </a:pPr>
            <a:r>
              <a:rPr lang="es-CO" b="1" dirty="0" smtClean="0"/>
              <a:t>EVALUA DOS ASPECTOS:</a:t>
            </a:r>
          </a:p>
          <a:p>
            <a:pPr marL="0" indent="0" algn="ctr">
              <a:buNone/>
            </a:pPr>
            <a:endParaRPr lang="es-CO" b="1" dirty="0"/>
          </a:p>
          <a:p>
            <a:pPr marL="0" indent="0" algn="ctr">
              <a:buNone/>
            </a:pPr>
            <a:r>
              <a:rPr lang="es-CO" b="1" dirty="0" smtClean="0"/>
              <a:t>ASPECTO FORMATIVO (La persona)</a:t>
            </a:r>
          </a:p>
          <a:p>
            <a:pPr marL="0" indent="0" algn="ctr">
              <a:buNone/>
            </a:pPr>
            <a:endParaRPr lang="es-CO" b="1" dirty="0"/>
          </a:p>
          <a:p>
            <a:pPr marL="0" indent="0" algn="ctr">
              <a:buNone/>
            </a:pPr>
            <a:r>
              <a:rPr lang="es-CO" b="1" dirty="0" smtClean="0"/>
              <a:t>ASPECTO COGNOSCITIVO</a:t>
            </a: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30972270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98178"/>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rgbClr val="00B0F0"/>
                </a:solidFill>
                <a:latin typeface="Arial Black" pitchFamily="34" charset="0"/>
              </a:rPr>
              <a:t>SISTEMA DE EVALUACION DE ESTUDIANTES</a:t>
            </a:r>
            <a:endParaRPr lang="es-CO" sz="3600" b="1" dirty="0">
              <a:solidFill>
                <a:srgbClr val="00B0F0"/>
              </a:solidFill>
              <a:latin typeface="Arial Black" pitchFamily="34" charset="0"/>
            </a:endParaRPr>
          </a:p>
        </p:txBody>
      </p:sp>
      <p:sp>
        <p:nvSpPr>
          <p:cNvPr id="3" name="2 Marcador de contenido"/>
          <p:cNvSpPr>
            <a:spLocks noGrp="1"/>
          </p:cNvSpPr>
          <p:nvPr>
            <p:ph idx="1"/>
          </p:nvPr>
        </p:nvSpPr>
        <p:spPr>
          <a:xfrm>
            <a:off x="457200" y="1988840"/>
            <a:ext cx="8435280" cy="4392488"/>
          </a:xfrm>
        </p:spPr>
        <p:txBody>
          <a:bodyPr>
            <a:normAutofit fontScale="70000" lnSpcReduction="20000"/>
          </a:bodyPr>
          <a:lstStyle/>
          <a:p>
            <a:pPr marL="0" indent="0" algn="ctr">
              <a:buNone/>
            </a:pPr>
            <a:r>
              <a:rPr lang="es-CO" b="1" dirty="0" smtClean="0">
                <a:solidFill>
                  <a:srgbClr val="C00000"/>
                </a:solidFill>
              </a:rPr>
              <a:t>NO PROMOCION:</a:t>
            </a:r>
          </a:p>
          <a:p>
            <a:pPr marL="0" indent="0" algn="ctr">
              <a:buNone/>
            </a:pPr>
            <a:endParaRPr lang="es-CO" b="1" dirty="0" smtClean="0"/>
          </a:p>
          <a:p>
            <a:pPr marL="514350" indent="-514350" algn="ctr">
              <a:buAutoNum type="arabicPlain" startAt="3"/>
            </a:pPr>
            <a:r>
              <a:rPr lang="es-CO" sz="4200" b="1" dirty="0" smtClean="0"/>
              <a:t>AREAS  (Básica Primaria y Secundaria)</a:t>
            </a:r>
          </a:p>
          <a:p>
            <a:pPr marL="0" indent="0" algn="ctr">
              <a:buNone/>
            </a:pPr>
            <a:endParaRPr lang="es-CO" sz="4200" b="1" dirty="0" smtClean="0"/>
          </a:p>
          <a:p>
            <a:pPr marL="0" indent="0" algn="ctr">
              <a:buNone/>
            </a:pPr>
            <a:r>
              <a:rPr lang="es-CO" sz="4200" b="1" dirty="0" smtClean="0"/>
              <a:t>2  Áreas (Grado Decimo)</a:t>
            </a:r>
          </a:p>
          <a:p>
            <a:pPr marL="0" indent="0" algn="ctr">
              <a:buNone/>
            </a:pPr>
            <a:endParaRPr lang="es-CO" sz="4200" b="1" dirty="0" smtClean="0"/>
          </a:p>
          <a:p>
            <a:pPr marL="0" indent="0" algn="ctr">
              <a:buNone/>
            </a:pPr>
            <a:r>
              <a:rPr lang="es-CO" sz="4200" b="1" dirty="0" smtClean="0"/>
              <a:t>1  Área (grado Undécimo)</a:t>
            </a:r>
            <a:endParaRPr lang="es-CO" sz="4200" b="1" dirty="0"/>
          </a:p>
          <a:p>
            <a:pPr marL="0" indent="0" algn="ctr">
              <a:buNone/>
            </a:pPr>
            <a:endParaRPr lang="es-CO" sz="4200" b="1" dirty="0" smtClean="0"/>
          </a:p>
          <a:p>
            <a:pPr marL="0" indent="0" algn="ctr">
              <a:buNone/>
            </a:pPr>
            <a:endParaRPr lang="es-CO" b="1" dirty="0"/>
          </a:p>
          <a:p>
            <a:pPr marL="0" indent="0" algn="ctr">
              <a:buNone/>
            </a:pPr>
            <a:r>
              <a:rPr lang="es-CO" b="1" dirty="0" smtClean="0"/>
              <a:t> </a:t>
            </a: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40353082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pic>
        <p:nvPicPr>
          <p:cNvPr id="4"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9552" y="188640"/>
            <a:ext cx="8208912" cy="6480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59844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498178"/>
          </a:xfrm>
        </p:spPr>
        <p:txBody>
          <a:bodyPr>
            <a:normAutofit fontScale="90000"/>
          </a:bodyPr>
          <a:lstStyle/>
          <a:p>
            <a:r>
              <a:rPr lang="es-CO" sz="4800" b="1" dirty="0" smtClean="0">
                <a:solidFill>
                  <a:schemeClr val="accent3">
                    <a:lumMod val="50000"/>
                  </a:schemeClr>
                </a:solidFill>
                <a:latin typeface="Algerian" pitchFamily="82" charset="0"/>
              </a:rPr>
              <a:t>GESTION ACADEMICA</a:t>
            </a:r>
            <a:br>
              <a:rPr lang="es-CO" sz="4800" b="1" dirty="0" smtClean="0">
                <a:solidFill>
                  <a:schemeClr val="accent3">
                    <a:lumMod val="50000"/>
                  </a:schemeClr>
                </a:solidFill>
                <a:latin typeface="Algerian" pitchFamily="82" charset="0"/>
              </a:rPr>
            </a:br>
            <a:r>
              <a:rPr lang="es-CO" sz="3600" b="1" dirty="0" smtClean="0">
                <a:solidFill>
                  <a:srgbClr val="00B0F0"/>
                </a:solidFill>
                <a:latin typeface="Arial Black" pitchFamily="34" charset="0"/>
              </a:rPr>
              <a:t>SISTEMA DE EVALUACION DE ESTUDIANTES</a:t>
            </a:r>
            <a:endParaRPr lang="es-CO" sz="3600" b="1" dirty="0">
              <a:solidFill>
                <a:srgbClr val="00B0F0"/>
              </a:solidFill>
              <a:latin typeface="Arial Black" pitchFamily="34" charset="0"/>
            </a:endParaRPr>
          </a:p>
        </p:txBody>
      </p:sp>
      <p:sp>
        <p:nvSpPr>
          <p:cNvPr id="3" name="2 Marcador de contenido"/>
          <p:cNvSpPr>
            <a:spLocks noGrp="1"/>
          </p:cNvSpPr>
          <p:nvPr>
            <p:ph idx="1"/>
          </p:nvPr>
        </p:nvSpPr>
        <p:spPr>
          <a:xfrm>
            <a:off x="457200" y="1988840"/>
            <a:ext cx="8435280" cy="4392488"/>
          </a:xfrm>
        </p:spPr>
        <p:txBody>
          <a:bodyPr>
            <a:normAutofit fontScale="92500" lnSpcReduction="20000"/>
          </a:bodyPr>
          <a:lstStyle/>
          <a:p>
            <a:pPr marL="0" indent="0" algn="ctr">
              <a:buNone/>
            </a:pPr>
            <a:endParaRPr lang="es-CO" b="1" dirty="0" smtClean="0">
              <a:solidFill>
                <a:srgbClr val="C00000"/>
              </a:solidFill>
            </a:endParaRPr>
          </a:p>
          <a:p>
            <a:pPr marL="0" indent="0" algn="ctr">
              <a:buNone/>
            </a:pPr>
            <a:endParaRPr lang="es-CO" b="1" dirty="0">
              <a:solidFill>
                <a:srgbClr val="C00000"/>
              </a:solidFill>
            </a:endParaRPr>
          </a:p>
          <a:p>
            <a:pPr marL="0" indent="0" algn="ctr">
              <a:buNone/>
            </a:pPr>
            <a:endParaRPr lang="es-CO" b="1" dirty="0" smtClean="0">
              <a:solidFill>
                <a:srgbClr val="C00000"/>
              </a:solidFill>
            </a:endParaRPr>
          </a:p>
          <a:p>
            <a:pPr marL="0" indent="0" algn="ctr">
              <a:buNone/>
            </a:pPr>
            <a:r>
              <a:rPr lang="es-CO" b="1" dirty="0" smtClean="0">
                <a:solidFill>
                  <a:srgbClr val="C00000"/>
                </a:solidFill>
                <a:hlinkClick r:id="rId2" action="ppaction://hlinkfile"/>
              </a:rPr>
              <a:t>EFICIENCIA INTERNA 2014 - I.E.  ANTONIA SANTOS -  YUMBO.xls</a:t>
            </a:r>
            <a:endParaRPr lang="es-CO" b="1" dirty="0" smtClean="0">
              <a:solidFill>
                <a:srgbClr val="C00000"/>
              </a:solidFill>
            </a:endParaRPr>
          </a:p>
          <a:p>
            <a:pPr marL="0" indent="0" algn="ctr">
              <a:buNone/>
            </a:pPr>
            <a:endParaRPr lang="es-CO" b="1" dirty="0" smtClean="0"/>
          </a:p>
          <a:p>
            <a:pPr marL="0" indent="0" algn="ctr">
              <a:buNone/>
            </a:pPr>
            <a:endParaRPr lang="es-CO" sz="4200" b="1" dirty="0" smtClean="0"/>
          </a:p>
          <a:p>
            <a:pPr marL="0" indent="0" algn="ctr">
              <a:buNone/>
            </a:pPr>
            <a:endParaRPr lang="es-CO" b="1" dirty="0"/>
          </a:p>
          <a:p>
            <a:pPr marL="0" indent="0" algn="ctr">
              <a:buNone/>
            </a:pPr>
            <a:r>
              <a:rPr lang="es-CO" b="1" dirty="0" smtClean="0"/>
              <a:t> </a:t>
            </a:r>
          </a:p>
          <a:p>
            <a:pPr marL="0" indent="0" algn="ctr">
              <a:buNone/>
            </a:pPr>
            <a:endParaRPr lang="es-CO" sz="3600" b="1" dirty="0" smtClean="0">
              <a:solidFill>
                <a:schemeClr val="accent2">
                  <a:lumMod val="75000"/>
                </a:schemeClr>
              </a:solidFill>
              <a:latin typeface="Arial" pitchFamily="34" charset="0"/>
              <a:cs typeface="Arial" pitchFamily="34" charset="0"/>
            </a:endParaRPr>
          </a:p>
        </p:txBody>
      </p:sp>
    </p:spTree>
    <p:extLst>
      <p:ext uri="{BB962C8B-B14F-4D97-AF65-F5344CB8AC3E}">
        <p14:creationId xmlns="" xmlns:p14="http://schemas.microsoft.com/office/powerpoint/2010/main" val="251564290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5">
                    <a:lumMod val="50000"/>
                  </a:schemeClr>
                </a:solidFill>
                <a:latin typeface="Algerian" pitchFamily="82" charset="0"/>
              </a:rPr>
              <a:t>RESULTADOS</a:t>
            </a:r>
            <a:endParaRPr lang="es-CO" sz="4800" b="1" dirty="0">
              <a:solidFill>
                <a:schemeClr val="accent5">
                  <a:lumMod val="50000"/>
                </a:schemeClr>
              </a:solidFill>
              <a:latin typeface="Algerian" pitchFamily="82" charset="0"/>
            </a:endParaRPr>
          </a:p>
        </p:txBody>
      </p:sp>
      <p:pic>
        <p:nvPicPr>
          <p:cNvPr id="4" name="3 Marcador de contenido"/>
          <p:cNvPicPr>
            <a:picLocks noGrp="1"/>
          </p:cNvPicPr>
          <p:nvPr>
            <p:ph idx="1"/>
          </p:nvPr>
        </p:nvPicPr>
        <p:blipFill rotWithShape="1">
          <a:blip r:embed="rId2" cstate="print">
            <a:extLst>
              <a:ext uri="{28A0092B-C50C-407E-A947-70E740481C1C}">
                <a14:useLocalDpi xmlns="" xmlns:a14="http://schemas.microsoft.com/office/drawing/2010/main" val="0"/>
              </a:ext>
            </a:extLst>
          </a:blip>
          <a:srcRect t="19181" r="34587" b="25642"/>
          <a:stretch/>
        </p:blipFill>
        <p:spPr bwMode="auto">
          <a:xfrm>
            <a:off x="457200" y="1340768"/>
            <a:ext cx="8435280" cy="5112568"/>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 xmlns:p14="http://schemas.microsoft.com/office/powerpoint/2010/main" val="17121723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5">
                    <a:lumMod val="50000"/>
                  </a:schemeClr>
                </a:solidFill>
                <a:latin typeface="Algerian" pitchFamily="82" charset="0"/>
              </a:rPr>
              <a:t>RESULTADOS</a:t>
            </a:r>
            <a:endParaRPr lang="es-CO" sz="4800" b="1" dirty="0">
              <a:solidFill>
                <a:schemeClr val="accent5">
                  <a:lumMod val="50000"/>
                </a:schemeClr>
              </a:solidFill>
              <a:latin typeface="Algerian" pitchFamily="82" charset="0"/>
            </a:endParaRPr>
          </a:p>
        </p:txBody>
      </p:sp>
      <p:sp>
        <p:nvSpPr>
          <p:cNvPr id="3" name="2 Marcador de contenido"/>
          <p:cNvSpPr>
            <a:spLocks noGrp="1"/>
          </p:cNvSpPr>
          <p:nvPr>
            <p:ph idx="1"/>
          </p:nvPr>
        </p:nvSpPr>
        <p:spPr/>
        <p:txBody>
          <a:bodyPr/>
          <a:lstStyle/>
          <a:p>
            <a:pPr algn="ctr"/>
            <a:r>
              <a:rPr lang="es-CO" dirty="0" smtClean="0"/>
              <a:t>PRUEBAS SABER 2015</a:t>
            </a:r>
          </a:p>
          <a:p>
            <a:pPr algn="ctr"/>
            <a:endParaRPr lang="es-CO" dirty="0"/>
          </a:p>
          <a:p>
            <a:pPr algn="ctr"/>
            <a:endParaRPr lang="es-CO" dirty="0" smtClean="0"/>
          </a:p>
          <a:p>
            <a:pPr algn="ctr"/>
            <a:r>
              <a:rPr lang="es-CO" smtClean="0">
                <a:hlinkClick r:id="rId2" action="ppaction://hlinkfile"/>
              </a:rPr>
              <a:t>REPINSTITUCION1768920001592014.pdf</a:t>
            </a:r>
            <a:endParaRPr lang="es-CO"/>
          </a:p>
        </p:txBody>
      </p:sp>
    </p:spTree>
    <p:extLst>
      <p:ext uri="{BB962C8B-B14F-4D97-AF65-F5344CB8AC3E}">
        <p14:creationId xmlns="" xmlns:p14="http://schemas.microsoft.com/office/powerpoint/2010/main" val="2847444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latin typeface="Elephant" pitchFamily="18" charset="0"/>
              </a:rPr>
              <a:t>GESTION ADMINISTRATIVA </a:t>
            </a:r>
            <a:endParaRPr lang="es-CO" dirty="0">
              <a:latin typeface="Elephant" pitchFamily="18" charset="0"/>
            </a:endParaRPr>
          </a:p>
        </p:txBody>
      </p:sp>
      <p:sp>
        <p:nvSpPr>
          <p:cNvPr id="3" name="2 Marcador de contenido"/>
          <p:cNvSpPr>
            <a:spLocks noGrp="1"/>
          </p:cNvSpPr>
          <p:nvPr>
            <p:ph idx="1"/>
          </p:nvPr>
        </p:nvSpPr>
        <p:spPr/>
        <p:txBody>
          <a:bodyPr>
            <a:normAutofit/>
          </a:bodyPr>
          <a:lstStyle/>
          <a:p>
            <a:pPr algn="ctr"/>
            <a:endParaRPr lang="es-CO" sz="3600" dirty="0" smtClean="0">
              <a:solidFill>
                <a:srgbClr val="00B050"/>
              </a:solidFill>
              <a:latin typeface="Elephant" pitchFamily="18" charset="0"/>
            </a:endParaRPr>
          </a:p>
          <a:p>
            <a:pPr algn="ctr"/>
            <a:endParaRPr lang="es-CO" sz="3600" dirty="0">
              <a:solidFill>
                <a:srgbClr val="00B050"/>
              </a:solidFill>
              <a:latin typeface="Elephant" pitchFamily="18" charset="0"/>
            </a:endParaRPr>
          </a:p>
          <a:p>
            <a:pPr algn="ctr"/>
            <a:r>
              <a:rPr lang="es-CO" sz="3600" dirty="0" smtClean="0">
                <a:solidFill>
                  <a:srgbClr val="00B050"/>
                </a:solidFill>
                <a:latin typeface="Elephant" pitchFamily="18" charset="0"/>
              </a:rPr>
              <a:t>Gobierno escolar </a:t>
            </a:r>
            <a:endParaRPr lang="es-CO" sz="3600" dirty="0">
              <a:solidFill>
                <a:srgbClr val="00B050"/>
              </a:solidFill>
              <a:latin typeface="Elephant" pitchFamily="18" charset="0"/>
            </a:endParaRPr>
          </a:p>
        </p:txBody>
      </p:sp>
    </p:spTree>
    <p:extLst>
      <p:ext uri="{BB962C8B-B14F-4D97-AF65-F5344CB8AC3E}">
        <p14:creationId xmlns="" xmlns:p14="http://schemas.microsoft.com/office/powerpoint/2010/main" val="12646976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latin typeface="Elephant" pitchFamily="18" charset="0"/>
              </a:rPr>
              <a:t>GESTION ADMINISTRATIVA </a:t>
            </a:r>
            <a:endParaRPr lang="es-CO" dirty="0">
              <a:latin typeface="Elephant" pitchFamily="18" charset="0"/>
            </a:endParaRPr>
          </a:p>
        </p:txBody>
      </p:sp>
      <p:sp>
        <p:nvSpPr>
          <p:cNvPr id="3" name="2 Marcador de contenido"/>
          <p:cNvSpPr>
            <a:spLocks noGrp="1"/>
          </p:cNvSpPr>
          <p:nvPr>
            <p:ph idx="1"/>
          </p:nvPr>
        </p:nvSpPr>
        <p:spPr/>
        <p:txBody>
          <a:bodyPr>
            <a:normAutofit/>
          </a:bodyPr>
          <a:lstStyle/>
          <a:p>
            <a:pPr algn="ctr"/>
            <a:endParaRPr lang="es-CO" sz="3600" dirty="0" smtClean="0">
              <a:solidFill>
                <a:srgbClr val="00B050"/>
              </a:solidFill>
              <a:latin typeface="Elephant" pitchFamily="18" charset="0"/>
            </a:endParaRPr>
          </a:p>
          <a:p>
            <a:pPr algn="ctr"/>
            <a:endParaRPr lang="es-CO" sz="3600" dirty="0">
              <a:solidFill>
                <a:srgbClr val="00B050"/>
              </a:solidFill>
              <a:latin typeface="Elephant" pitchFamily="18" charset="0"/>
            </a:endParaRPr>
          </a:p>
          <a:p>
            <a:pPr marL="0" indent="0" algn="ctr">
              <a:buNone/>
            </a:pPr>
            <a:r>
              <a:rPr lang="es-CO" sz="3600" dirty="0" smtClean="0">
                <a:solidFill>
                  <a:srgbClr val="00B050"/>
                </a:solidFill>
                <a:latin typeface="Elephant" pitchFamily="18" charset="0"/>
              </a:rPr>
              <a:t>CONSEJO DIRECTIVO</a:t>
            </a:r>
          </a:p>
          <a:p>
            <a:pPr marL="0" indent="0" algn="ctr">
              <a:buNone/>
            </a:pPr>
            <a:r>
              <a:rPr lang="es-CO" sz="3600" dirty="0" smtClean="0">
                <a:latin typeface="Elephant" pitchFamily="18" charset="0"/>
              </a:rPr>
              <a:t>Constituido y en funcionamiento </a:t>
            </a:r>
            <a:endParaRPr lang="es-CO" sz="3600" dirty="0">
              <a:latin typeface="Elephant" pitchFamily="18" charset="0"/>
            </a:endParaRPr>
          </a:p>
        </p:txBody>
      </p:sp>
    </p:spTree>
    <p:extLst>
      <p:ext uri="{BB962C8B-B14F-4D97-AF65-F5344CB8AC3E}">
        <p14:creationId xmlns="" xmlns:p14="http://schemas.microsoft.com/office/powerpoint/2010/main" val="1101631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smtClean="0">
                <a:latin typeface="Elephant" pitchFamily="18" charset="0"/>
              </a:rPr>
              <a:t>GESTION ADMINISTRATIVA </a:t>
            </a:r>
            <a:endParaRPr lang="es-CO" dirty="0">
              <a:latin typeface="Elephant" pitchFamily="18" charset="0"/>
            </a:endParaRPr>
          </a:p>
        </p:txBody>
      </p:sp>
      <p:sp>
        <p:nvSpPr>
          <p:cNvPr id="3" name="2 Marcador de contenido"/>
          <p:cNvSpPr>
            <a:spLocks noGrp="1"/>
          </p:cNvSpPr>
          <p:nvPr>
            <p:ph idx="1"/>
          </p:nvPr>
        </p:nvSpPr>
        <p:spPr/>
        <p:txBody>
          <a:bodyPr>
            <a:normAutofit/>
          </a:bodyPr>
          <a:lstStyle/>
          <a:p>
            <a:pPr algn="ctr"/>
            <a:endParaRPr lang="es-CO" sz="3600" dirty="0" smtClean="0">
              <a:solidFill>
                <a:srgbClr val="00B050"/>
              </a:solidFill>
              <a:latin typeface="Elephant" pitchFamily="18" charset="0"/>
            </a:endParaRPr>
          </a:p>
          <a:p>
            <a:pPr algn="ctr"/>
            <a:endParaRPr lang="es-CO" sz="3600" dirty="0">
              <a:solidFill>
                <a:srgbClr val="00B050"/>
              </a:solidFill>
              <a:latin typeface="Elephant" pitchFamily="18" charset="0"/>
            </a:endParaRPr>
          </a:p>
          <a:p>
            <a:pPr marL="0" indent="0" algn="ctr">
              <a:buNone/>
            </a:pPr>
            <a:r>
              <a:rPr lang="es-CO" sz="3600" dirty="0" smtClean="0">
                <a:solidFill>
                  <a:srgbClr val="00B050"/>
                </a:solidFill>
                <a:latin typeface="Elephant" pitchFamily="18" charset="0"/>
              </a:rPr>
              <a:t>CONSEJO ACADEMICO</a:t>
            </a:r>
          </a:p>
          <a:p>
            <a:pPr marL="0" indent="0" algn="ctr">
              <a:buNone/>
            </a:pPr>
            <a:r>
              <a:rPr lang="es-CO" sz="3600" dirty="0" smtClean="0">
                <a:latin typeface="Elephant" pitchFamily="18" charset="0"/>
              </a:rPr>
              <a:t>Constituido y en funcionamiento </a:t>
            </a:r>
            <a:endParaRPr lang="es-CO" sz="3600" dirty="0">
              <a:latin typeface="Elephant" pitchFamily="18" charset="0"/>
            </a:endParaRPr>
          </a:p>
        </p:txBody>
      </p:sp>
    </p:spTree>
    <p:extLst>
      <p:ext uri="{BB962C8B-B14F-4D97-AF65-F5344CB8AC3E}">
        <p14:creationId xmlns="" xmlns:p14="http://schemas.microsoft.com/office/powerpoint/2010/main" val="4665578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dirty="0">
                <a:latin typeface="Elephant" pitchFamily="18" charset="0"/>
              </a:rPr>
              <a:t>GESTION ADMINISTRATIVA </a:t>
            </a:r>
            <a:endParaRPr lang="es-CO" dirty="0"/>
          </a:p>
        </p:txBody>
      </p:sp>
      <p:sp>
        <p:nvSpPr>
          <p:cNvPr id="3" name="2 Marcador de contenido"/>
          <p:cNvSpPr>
            <a:spLocks noGrp="1"/>
          </p:cNvSpPr>
          <p:nvPr>
            <p:ph idx="1"/>
          </p:nvPr>
        </p:nvSpPr>
        <p:spPr/>
        <p:txBody>
          <a:bodyPr/>
          <a:lstStyle/>
          <a:p>
            <a:endParaRPr lang="es-CO" dirty="0"/>
          </a:p>
        </p:txBody>
      </p:sp>
      <p:pic>
        <p:nvPicPr>
          <p:cNvPr id="2050" name="Picture 2" descr="C:\Users\RECTOR\Downloads\PASTA ANTONIA SANTO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83568" y="1556792"/>
            <a:ext cx="7848872" cy="439248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809552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b="1" dirty="0" smtClean="0">
                <a:latin typeface="Elephant" pitchFamily="18" charset="0"/>
              </a:rPr>
              <a:t>GESTION COMUNITARIA</a:t>
            </a:r>
            <a:endParaRPr lang="es-CO" b="1" dirty="0">
              <a:latin typeface="Elephant" pitchFamily="18" charset="0"/>
            </a:endParaRPr>
          </a:p>
        </p:txBody>
      </p:sp>
      <p:sp>
        <p:nvSpPr>
          <p:cNvPr id="3" name="2 Marcador de contenido"/>
          <p:cNvSpPr>
            <a:spLocks noGrp="1"/>
          </p:cNvSpPr>
          <p:nvPr>
            <p:ph idx="1"/>
          </p:nvPr>
        </p:nvSpPr>
        <p:spPr/>
        <p:txBody>
          <a:bodyPr>
            <a:normAutofit lnSpcReduction="10000"/>
          </a:bodyPr>
          <a:lstStyle/>
          <a:p>
            <a:r>
              <a:rPr lang="es-CO" dirty="0" smtClean="0"/>
              <a:t>PROYECTOS SOCIALES Y COMUNITARIOS</a:t>
            </a:r>
          </a:p>
          <a:p>
            <a:pPr marL="0" indent="0" algn="ctr">
              <a:buNone/>
            </a:pPr>
            <a:endParaRPr lang="es-CO" dirty="0" smtClean="0"/>
          </a:p>
          <a:p>
            <a:pPr marL="0" indent="0" algn="ctr">
              <a:buNone/>
            </a:pPr>
            <a:r>
              <a:rPr lang="es-CO" dirty="0" smtClean="0"/>
              <a:t>EDUCACION POR CICLOS</a:t>
            </a:r>
          </a:p>
          <a:p>
            <a:pPr marL="0" indent="0" algn="ctr">
              <a:buNone/>
            </a:pPr>
            <a:endParaRPr lang="es-CO" dirty="0"/>
          </a:p>
          <a:p>
            <a:pPr marL="0" indent="0" algn="ctr">
              <a:buNone/>
            </a:pPr>
            <a:r>
              <a:rPr lang="es-CO" dirty="0" smtClean="0"/>
              <a:t>SE DESARROLLAN DOS PROGRAMAS DE EDUCACION  PARA JOVENES Y ADULDOS</a:t>
            </a:r>
          </a:p>
          <a:p>
            <a:pPr marL="0" indent="0" algn="ctr">
              <a:buNone/>
            </a:pPr>
            <a:r>
              <a:rPr lang="es-CO" b="1" dirty="0" smtClean="0">
                <a:solidFill>
                  <a:srgbClr val="FF0000"/>
                </a:solidFill>
              </a:rPr>
              <a:t>EDUCACION POR CICLOS CLEI</a:t>
            </a:r>
          </a:p>
          <a:p>
            <a:pPr marL="0" indent="0" algn="ctr">
              <a:buNone/>
            </a:pPr>
            <a:r>
              <a:rPr lang="es-CO" b="1" dirty="0" smtClean="0">
                <a:solidFill>
                  <a:srgbClr val="FF0000"/>
                </a:solidFill>
              </a:rPr>
              <a:t>ESCUELA GLOBAL</a:t>
            </a:r>
            <a:endParaRPr lang="es-CO" b="1" dirty="0">
              <a:solidFill>
                <a:srgbClr val="FF0000"/>
              </a:solidFill>
            </a:endParaRPr>
          </a:p>
        </p:txBody>
      </p:sp>
    </p:spTree>
    <p:extLst>
      <p:ext uri="{BB962C8B-B14F-4D97-AF65-F5344CB8AC3E}">
        <p14:creationId xmlns="" xmlns:p14="http://schemas.microsoft.com/office/powerpoint/2010/main" val="4384854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O" b="1" dirty="0" smtClean="0">
                <a:latin typeface="Elephant" pitchFamily="18" charset="0"/>
              </a:rPr>
              <a:t>GESTION COMUNITARIA</a:t>
            </a:r>
            <a:br>
              <a:rPr lang="es-CO" b="1" dirty="0" smtClean="0">
                <a:latin typeface="Elephant" pitchFamily="18" charset="0"/>
              </a:rPr>
            </a:br>
            <a:r>
              <a:rPr lang="es-CO" sz="3100" b="1" dirty="0">
                <a:solidFill>
                  <a:schemeClr val="accent2"/>
                </a:solidFill>
                <a:latin typeface="Elephant" pitchFamily="18" charset="0"/>
              </a:rPr>
              <a:t>CONSEJO DE PADRES DE FAMILIA</a:t>
            </a:r>
            <a:br>
              <a:rPr lang="es-CO" sz="3100" b="1" dirty="0">
                <a:solidFill>
                  <a:schemeClr val="accent2"/>
                </a:solidFill>
                <a:latin typeface="Elephant" pitchFamily="18" charset="0"/>
              </a:rPr>
            </a:br>
            <a:endParaRPr lang="es-CO" sz="3100" b="1" dirty="0">
              <a:latin typeface="Elephant" pitchFamily="18" charset="0"/>
            </a:endParaRPr>
          </a:p>
        </p:txBody>
      </p:sp>
      <p:sp>
        <p:nvSpPr>
          <p:cNvPr id="3" name="2 Marcador de contenido"/>
          <p:cNvSpPr>
            <a:spLocks noGrp="1"/>
          </p:cNvSpPr>
          <p:nvPr>
            <p:ph idx="1"/>
          </p:nvPr>
        </p:nvSpPr>
        <p:spPr/>
        <p:txBody>
          <a:bodyPr/>
          <a:lstStyle/>
          <a:p>
            <a:pPr algn="ctr"/>
            <a:r>
              <a:rPr lang="es-CO" b="1" dirty="0" smtClean="0">
                <a:solidFill>
                  <a:schemeClr val="accent2"/>
                </a:solidFill>
                <a:latin typeface="Elephant" pitchFamily="18" charset="0"/>
              </a:rPr>
              <a:t> </a:t>
            </a:r>
          </a:p>
          <a:p>
            <a:pPr marL="0" indent="0" algn="ctr">
              <a:buNone/>
            </a:pPr>
            <a:endParaRPr lang="es-CO" dirty="0"/>
          </a:p>
          <a:p>
            <a:pPr marL="0" indent="0" algn="ctr">
              <a:buNone/>
            </a:pPr>
            <a:endParaRPr lang="es-CO" dirty="0" smtClean="0"/>
          </a:p>
          <a:p>
            <a:pPr marL="0" indent="0" algn="ctr">
              <a:buNone/>
            </a:pPr>
            <a:r>
              <a:rPr lang="es-CO" dirty="0" smtClean="0"/>
              <a:t> </a:t>
            </a:r>
          </a:p>
          <a:p>
            <a:pPr marL="0" indent="0" algn="ctr">
              <a:buNone/>
            </a:pPr>
            <a:endParaRPr lang="es-CO" dirty="0"/>
          </a:p>
          <a:p>
            <a:pPr marL="0" indent="0" algn="ctr">
              <a:buNone/>
            </a:pPr>
            <a:endParaRPr lang="es-CO" dirty="0"/>
          </a:p>
        </p:txBody>
      </p:sp>
      <p:pic>
        <p:nvPicPr>
          <p:cNvPr id="3074" name="Picture 2" descr="H:\RENDICION DE CUENTAS 2015-1\IMG_059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15616" y="1196752"/>
            <a:ext cx="7560840" cy="53438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570262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latin typeface="Elephant" pitchFamily="18" charset="0"/>
              </a:rPr>
              <a:t>GESTIÓN FINANCIERA</a:t>
            </a:r>
            <a:endParaRPr lang="es-CO" dirty="0"/>
          </a:p>
        </p:txBody>
      </p:sp>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6281" t="3782" r="26940" b="7144"/>
          <a:stretch/>
        </p:blipFill>
        <p:spPr bwMode="auto">
          <a:xfrm>
            <a:off x="683568" y="1268760"/>
            <a:ext cx="7992888" cy="51845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921272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570186"/>
          </a:xfrm>
        </p:spPr>
        <p:txBody>
          <a:bodyPr>
            <a:normAutofit/>
          </a:bodyPr>
          <a:lstStyle/>
          <a:p>
            <a:r>
              <a:rPr lang="es-CO" b="1" dirty="0" smtClean="0">
                <a:solidFill>
                  <a:srgbClr val="0070C0"/>
                </a:solidFill>
                <a:latin typeface="Algerian" pitchFamily="82" charset="0"/>
              </a:rPr>
              <a:t>                          NUESTRA</a:t>
            </a:r>
            <a:br>
              <a:rPr lang="es-CO" b="1" dirty="0" smtClean="0">
                <a:solidFill>
                  <a:srgbClr val="0070C0"/>
                </a:solidFill>
                <a:latin typeface="Algerian" pitchFamily="82" charset="0"/>
              </a:rPr>
            </a:br>
            <a:r>
              <a:rPr lang="es-CO" b="1" dirty="0" smtClean="0">
                <a:solidFill>
                  <a:srgbClr val="0070C0"/>
                </a:solidFill>
                <a:latin typeface="Algerian" pitchFamily="82" charset="0"/>
              </a:rPr>
              <a:t> MISION</a:t>
            </a:r>
            <a:endParaRPr lang="es-CO" b="1" dirty="0">
              <a:solidFill>
                <a:srgbClr val="0070C0"/>
              </a:solidFill>
              <a:latin typeface="Algerian" pitchFamily="82" charset="0"/>
            </a:endParaRPr>
          </a:p>
        </p:txBody>
      </p:sp>
      <p:sp>
        <p:nvSpPr>
          <p:cNvPr id="3" name="2 Marcador de contenido"/>
          <p:cNvSpPr>
            <a:spLocks noGrp="1"/>
          </p:cNvSpPr>
          <p:nvPr>
            <p:ph idx="1"/>
          </p:nvPr>
        </p:nvSpPr>
        <p:spPr>
          <a:xfrm>
            <a:off x="467544" y="2060848"/>
            <a:ext cx="8229600" cy="4464496"/>
          </a:xfrm>
        </p:spPr>
        <p:txBody>
          <a:bodyPr/>
          <a:lstStyle/>
          <a:p>
            <a:pPr marL="457200" algn="ctr">
              <a:spcAft>
                <a:spcPts val="0"/>
              </a:spcAft>
            </a:pPr>
            <a:r>
              <a:rPr lang="es-ES" dirty="0" smtClean="0">
                <a:effectLst/>
                <a:latin typeface="Times New Roman"/>
                <a:ea typeface="MS Mincho"/>
              </a:rPr>
              <a:t>La Institución educativa Antonia Santos en el año 2018 será reconocida en la sociedad Yumbeña por </a:t>
            </a:r>
            <a:r>
              <a:rPr lang="es-ES" dirty="0" smtClean="0">
                <a:solidFill>
                  <a:srgbClr val="C00000"/>
                </a:solidFill>
                <a:effectLst/>
                <a:latin typeface="Times New Roman"/>
                <a:ea typeface="MS Mincho"/>
              </a:rPr>
              <a:t>el aporte efectivo de la Comunidad Educativa</a:t>
            </a:r>
            <a:r>
              <a:rPr lang="es-ES" dirty="0" smtClean="0">
                <a:solidFill>
                  <a:srgbClr val="FF0000"/>
                </a:solidFill>
                <a:effectLst/>
                <a:latin typeface="Times New Roman"/>
                <a:ea typeface="MS Mincho"/>
              </a:rPr>
              <a:t>,</a:t>
            </a:r>
            <a:r>
              <a:rPr lang="es-ES" dirty="0" smtClean="0">
                <a:effectLst/>
                <a:latin typeface="Times New Roman"/>
                <a:ea typeface="MS Mincho"/>
              </a:rPr>
              <a:t> </a:t>
            </a:r>
            <a:r>
              <a:rPr lang="es-ES" dirty="0" smtClean="0">
                <a:solidFill>
                  <a:srgbClr val="C00000"/>
                </a:solidFill>
                <a:effectLst/>
                <a:latin typeface="Times New Roman"/>
                <a:ea typeface="MS Mincho"/>
              </a:rPr>
              <a:t>al mejoramiento de su entorno</a:t>
            </a:r>
            <a:r>
              <a:rPr lang="es-ES" dirty="0" smtClean="0">
                <a:effectLst/>
                <a:latin typeface="Times New Roman"/>
                <a:ea typeface="MS Mincho"/>
              </a:rPr>
              <a:t>, evidenciado en </a:t>
            </a:r>
            <a:r>
              <a:rPr lang="es-ES" dirty="0" smtClean="0">
                <a:solidFill>
                  <a:srgbClr val="C00000"/>
                </a:solidFill>
                <a:effectLst/>
                <a:latin typeface="Times New Roman"/>
                <a:ea typeface="MS Mincho"/>
              </a:rPr>
              <a:t>la calidad humana de sus integrantes</a:t>
            </a:r>
            <a:r>
              <a:rPr lang="es-ES" dirty="0" smtClean="0">
                <a:effectLst/>
                <a:latin typeface="Times New Roman"/>
                <a:ea typeface="MS Mincho"/>
              </a:rPr>
              <a:t> y </a:t>
            </a:r>
            <a:r>
              <a:rPr lang="es-ES" dirty="0" smtClean="0">
                <a:solidFill>
                  <a:srgbClr val="C00000"/>
                </a:solidFill>
                <a:effectLst/>
                <a:latin typeface="Times New Roman"/>
                <a:ea typeface="MS Mincho"/>
              </a:rPr>
              <a:t>las acciones de emprendimiento</a:t>
            </a:r>
            <a:r>
              <a:rPr lang="es-ES" dirty="0" smtClean="0">
                <a:effectLst/>
                <a:latin typeface="Times New Roman"/>
                <a:ea typeface="MS Mincho"/>
              </a:rPr>
              <a:t>  desde prácticas fundamentadas  en </a:t>
            </a:r>
            <a:r>
              <a:rPr lang="es-ES" dirty="0" smtClean="0">
                <a:solidFill>
                  <a:srgbClr val="C00000"/>
                </a:solidFill>
                <a:effectLst/>
                <a:latin typeface="Times New Roman"/>
                <a:ea typeface="MS Mincho"/>
              </a:rPr>
              <a:t>la excelencia académica</a:t>
            </a:r>
            <a:endParaRPr lang="es-CO" dirty="0" smtClean="0">
              <a:effectLst/>
              <a:latin typeface="Times New Roman"/>
              <a:ea typeface="MS Mincho"/>
            </a:endParaRPr>
          </a:p>
          <a:p>
            <a:endParaRPr lang="es-CO" dirty="0"/>
          </a:p>
        </p:txBody>
      </p:sp>
      <p:pic>
        <p:nvPicPr>
          <p:cNvPr id="2051"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1600" y="116632"/>
            <a:ext cx="1728192" cy="17281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399145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3000"/>
            <a:lum/>
          </a:blip>
          <a:srcRect/>
          <a:stretch>
            <a:fillRect l="-21000" r="-21000"/>
          </a:stretch>
        </a:blipFill>
        <a:effectLst/>
      </p:bgPr>
    </p:bg>
    <p:spTree>
      <p:nvGrpSpPr>
        <p:cNvPr id="1" name=""/>
        <p:cNvGrpSpPr/>
        <p:nvPr/>
      </p:nvGrpSpPr>
      <p:grpSpPr>
        <a:xfrm>
          <a:off x="0" y="0"/>
          <a:ext cx="0" cy="0"/>
          <a:chOff x="0" y="0"/>
          <a:chExt cx="0" cy="0"/>
        </a:xfrm>
      </p:grpSpPr>
      <p:sp>
        <p:nvSpPr>
          <p:cNvPr id="6"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1"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2"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3" name="CuadroTexto 2"/>
          <p:cNvSpPr txBox="1"/>
          <p:nvPr/>
        </p:nvSpPr>
        <p:spPr>
          <a:xfrm>
            <a:off x="8385175" y="4251325"/>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6"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7"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8"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9"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0"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1"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2"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3"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4"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5"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6"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7"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8"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9"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0"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1"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2"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3" name="CuadroTexto 2"/>
          <p:cNvSpPr txBox="1"/>
          <p:nvPr/>
        </p:nvSpPr>
        <p:spPr>
          <a:xfrm>
            <a:off x="8385175" y="3854450"/>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2"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3"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2"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3"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2"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3"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4"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5"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6"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7"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8"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9"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0"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1" name="CuadroTexto 2"/>
          <p:cNvSpPr txBox="1"/>
          <p:nvPr/>
        </p:nvSpPr>
        <p:spPr>
          <a:xfrm>
            <a:off x="9574213" y="8045450"/>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2"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3"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2"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3"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2"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3"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4"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5"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6"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7"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8"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9"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0"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1" name="CuadroTexto 2"/>
          <p:cNvSpPr txBox="1"/>
          <p:nvPr/>
        </p:nvSpPr>
        <p:spPr>
          <a:xfrm>
            <a:off x="9574213" y="711993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graphicFrame>
        <p:nvGraphicFramePr>
          <p:cNvPr id="2049" name="2048 Tabla"/>
          <p:cNvGraphicFramePr>
            <a:graphicFrameLocks noGrp="1"/>
          </p:cNvGraphicFramePr>
          <p:nvPr>
            <p:extLst>
              <p:ext uri="{D42A27DB-BD31-4B8C-83A1-F6EECF244321}">
                <p14:modId xmlns="" xmlns:p14="http://schemas.microsoft.com/office/powerpoint/2010/main" val="3981574452"/>
              </p:ext>
            </p:extLst>
          </p:nvPr>
        </p:nvGraphicFramePr>
        <p:xfrm>
          <a:off x="323528" y="2004452"/>
          <a:ext cx="8496944" cy="4493745"/>
        </p:xfrm>
        <a:graphic>
          <a:graphicData uri="http://schemas.openxmlformats.org/drawingml/2006/table">
            <a:tbl>
              <a:tblPr>
                <a:tableStyleId>{5C22544A-7EE6-4342-B048-85BDC9FD1C3A}</a:tableStyleId>
              </a:tblPr>
              <a:tblGrid>
                <a:gridCol w="1944216"/>
                <a:gridCol w="1368152"/>
                <a:gridCol w="1296144"/>
                <a:gridCol w="1224136"/>
                <a:gridCol w="1286142"/>
                <a:gridCol w="1378154"/>
              </a:tblGrid>
              <a:tr h="645598">
                <a:tc>
                  <a:txBody>
                    <a:bodyPr/>
                    <a:lstStyle/>
                    <a:p>
                      <a:pPr algn="ctr" fontAlgn="b"/>
                      <a:r>
                        <a:rPr lang="es-ES" sz="1800" b="1" u="none" strike="noStrike" dirty="0">
                          <a:effectLst/>
                          <a:latin typeface="+mj-lt"/>
                        </a:rPr>
                        <a:t>Concepto</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a:effectLst/>
                          <a:latin typeface="+mj-lt"/>
                        </a:rPr>
                        <a:t>ANTONIA</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smtClean="0">
                          <a:effectLst/>
                          <a:latin typeface="+mj-lt"/>
                        </a:rPr>
                        <a:t>ELÍAS </a:t>
                      </a:r>
                      <a:r>
                        <a:rPr lang="es-ES" sz="1800" b="1" u="none" strike="noStrike" dirty="0">
                          <a:effectLst/>
                          <a:latin typeface="+mj-lt"/>
                        </a:rPr>
                        <a:t>QUINTERO</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smtClean="0">
                          <a:effectLst/>
                          <a:latin typeface="+mj-lt"/>
                        </a:rPr>
                        <a:t>HÉCTOR </a:t>
                      </a:r>
                      <a:r>
                        <a:rPr lang="es-ES" sz="1800" b="1" u="none" strike="noStrike" dirty="0">
                          <a:effectLst/>
                          <a:latin typeface="+mj-lt"/>
                        </a:rPr>
                        <a:t>SAAVEDRA</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a:effectLst/>
                          <a:latin typeface="+mj-lt"/>
                        </a:rPr>
                        <a:t>TRINIDAD</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c>
                  <a:txBody>
                    <a:bodyPr/>
                    <a:lstStyle/>
                    <a:p>
                      <a:pPr algn="ctr" fontAlgn="ctr"/>
                      <a:r>
                        <a:rPr lang="es-ES" sz="1800" b="1" u="none" strike="noStrike" dirty="0">
                          <a:effectLst/>
                          <a:latin typeface="+mj-lt"/>
                        </a:rPr>
                        <a:t>TOTAL</a:t>
                      </a:r>
                      <a:endParaRPr lang="es-ES" sz="1800" b="1" i="0" u="none" strike="noStrike" dirty="0">
                        <a:solidFill>
                          <a:srgbClr val="000000"/>
                        </a:solidFill>
                        <a:effectLst/>
                        <a:latin typeface="+mj-lt"/>
                      </a:endParaRPr>
                    </a:p>
                  </a:txBody>
                  <a:tcPr marL="0" marR="0" marT="0" marB="0" anchor="ctr">
                    <a:solidFill>
                      <a:schemeClr val="tx2">
                        <a:lumMod val="20000"/>
                        <a:lumOff val="80000"/>
                      </a:schemeClr>
                    </a:solidFill>
                  </a:tcPr>
                </a:tc>
              </a:tr>
              <a:tr h="459349">
                <a:tc>
                  <a:txBody>
                    <a:bodyPr/>
                    <a:lstStyle/>
                    <a:p>
                      <a:pPr algn="l" fontAlgn="ctr"/>
                      <a:r>
                        <a:rPr lang="es-ES" sz="1800" u="none" strike="noStrike" dirty="0">
                          <a:effectLst/>
                          <a:latin typeface="+mj-lt"/>
                        </a:rPr>
                        <a:t>Certificación Ex alumnos</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$ 79.500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$ 25.000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$ 12.500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$ 1.000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$ 118.000</a:t>
                      </a:r>
                      <a:endParaRPr lang="es-ES" sz="1800" b="0" i="0" u="none" strike="noStrike" dirty="0">
                        <a:solidFill>
                          <a:srgbClr val="000000"/>
                        </a:solidFill>
                        <a:effectLst/>
                        <a:latin typeface="+mj-lt"/>
                      </a:endParaRPr>
                    </a:p>
                  </a:txBody>
                  <a:tcPr marL="0" marR="0" marT="0" marB="0" anchor="ctr"/>
                </a:tc>
              </a:tr>
              <a:tr h="645598">
                <a:tc>
                  <a:txBody>
                    <a:bodyPr/>
                    <a:lstStyle/>
                    <a:p>
                      <a:pPr algn="l" fontAlgn="ctr"/>
                      <a:r>
                        <a:rPr lang="es-ES" sz="1800" u="none" strike="noStrike" dirty="0">
                          <a:effectLst/>
                          <a:latin typeface="+mj-lt"/>
                        </a:rPr>
                        <a:t>Otros Ingresos por explotación de bienes</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$ 1.354.000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$ 300.000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$ 166.050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$ 40.500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$ 1.860.550</a:t>
                      </a:r>
                      <a:endParaRPr lang="es-ES" sz="1800" b="0" i="0" u="none" strike="noStrike" dirty="0">
                        <a:solidFill>
                          <a:srgbClr val="000000"/>
                        </a:solidFill>
                        <a:effectLst/>
                        <a:latin typeface="+mj-lt"/>
                      </a:endParaRPr>
                    </a:p>
                  </a:txBody>
                  <a:tcPr marL="0" marR="0" marT="0" marB="0" anchor="ctr"/>
                </a:tc>
              </a:tr>
              <a:tr h="645598">
                <a:tc>
                  <a:txBody>
                    <a:bodyPr/>
                    <a:lstStyle/>
                    <a:p>
                      <a:pPr algn="l" fontAlgn="ctr"/>
                      <a:r>
                        <a:rPr lang="es-ES" sz="1800" u="none" strike="noStrike" dirty="0">
                          <a:effectLst/>
                          <a:latin typeface="+mj-lt"/>
                        </a:rPr>
                        <a:t>TRANSFERENCIAS NACIONALES</a:t>
                      </a:r>
                      <a:endParaRPr lang="es-ES" sz="1800" b="1"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$ 76.289.432</a:t>
                      </a:r>
                      <a:endParaRPr lang="es-ES" sz="1800" b="1"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$ 36.927.005</a:t>
                      </a:r>
                      <a:endParaRPr lang="es-ES" sz="1800" b="1"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$ 15.361.082</a:t>
                      </a:r>
                      <a:endParaRPr lang="es-ES" sz="1800" b="1"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$ 10.171.085</a:t>
                      </a:r>
                      <a:endParaRPr lang="es-ES" sz="1800" b="1"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$ 138.748.604</a:t>
                      </a:r>
                      <a:endParaRPr lang="es-ES" sz="1800" b="1" i="0" u="none" strike="noStrike" dirty="0">
                        <a:solidFill>
                          <a:srgbClr val="000000"/>
                        </a:solidFill>
                        <a:effectLst/>
                        <a:latin typeface="+mj-lt"/>
                      </a:endParaRPr>
                    </a:p>
                  </a:txBody>
                  <a:tcPr marL="0" marR="0" marT="0" marB="0" anchor="ctr"/>
                </a:tc>
              </a:tr>
              <a:tr h="459349">
                <a:tc>
                  <a:txBody>
                    <a:bodyPr/>
                    <a:lstStyle/>
                    <a:p>
                      <a:pPr algn="l" fontAlgn="ctr"/>
                      <a:r>
                        <a:rPr lang="es-ES" sz="1800" u="none" strike="noStrike" dirty="0">
                          <a:effectLst/>
                          <a:latin typeface="+mj-lt"/>
                        </a:rPr>
                        <a:t>Recursos del Balance</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$ 17.743.780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$ 5.165.364</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$ 1.825.094</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-$ 6.931.115</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$ 17.803.123</a:t>
                      </a:r>
                      <a:endParaRPr lang="es-ES" sz="1800" b="0" i="0" u="none" strike="noStrike" dirty="0">
                        <a:solidFill>
                          <a:srgbClr val="000000"/>
                        </a:solidFill>
                        <a:effectLst/>
                        <a:latin typeface="+mj-lt"/>
                      </a:endParaRPr>
                    </a:p>
                  </a:txBody>
                  <a:tcPr marL="0" marR="0" marT="0" marB="0" anchor="ctr"/>
                </a:tc>
              </a:tr>
              <a:tr h="645598">
                <a:tc>
                  <a:txBody>
                    <a:bodyPr/>
                    <a:lstStyle/>
                    <a:p>
                      <a:pPr algn="l" fontAlgn="ctr"/>
                      <a:r>
                        <a:rPr lang="es-ES" sz="1800" u="none" strike="noStrike" dirty="0">
                          <a:effectLst/>
                          <a:latin typeface="+mj-lt"/>
                        </a:rPr>
                        <a:t>Rendimientos Operaciones Financieras</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$ 223.640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$ 106.504</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$ 44.950</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$ 31.611</a:t>
                      </a:r>
                      <a:endParaRPr lang="es-ES" sz="1800" b="0" i="0" u="none" strike="noStrike" dirty="0">
                        <a:solidFill>
                          <a:srgbClr val="000000"/>
                        </a:solidFill>
                        <a:effectLst/>
                        <a:latin typeface="+mj-lt"/>
                      </a:endParaRPr>
                    </a:p>
                  </a:txBody>
                  <a:tcPr marL="0" marR="0" marT="0" marB="0" anchor="ctr"/>
                </a:tc>
                <a:tc>
                  <a:txBody>
                    <a:bodyPr/>
                    <a:lstStyle/>
                    <a:p>
                      <a:pPr algn="r" fontAlgn="ctr"/>
                      <a:r>
                        <a:rPr lang="es-ES" sz="1800" u="none" strike="noStrike" dirty="0">
                          <a:effectLst/>
                          <a:latin typeface="+mj-lt"/>
                        </a:rPr>
                        <a:t>$ 406.705</a:t>
                      </a:r>
                      <a:endParaRPr lang="es-ES" sz="1800" b="0" i="0" u="none" strike="noStrike" dirty="0">
                        <a:solidFill>
                          <a:srgbClr val="000000"/>
                        </a:solidFill>
                        <a:effectLst/>
                        <a:latin typeface="+mj-lt"/>
                      </a:endParaRPr>
                    </a:p>
                  </a:txBody>
                  <a:tcPr marL="0" marR="0" marT="0" marB="0" anchor="ctr"/>
                </a:tc>
              </a:tr>
              <a:tr h="459349">
                <a:tc>
                  <a:txBody>
                    <a:bodyPr/>
                    <a:lstStyle/>
                    <a:p>
                      <a:pPr algn="l" fontAlgn="ctr"/>
                      <a:r>
                        <a:rPr lang="es-ES" sz="1800" b="1" u="none" strike="noStrike" dirty="0">
                          <a:effectLst/>
                          <a:latin typeface="+mj-lt"/>
                        </a:rPr>
                        <a:t>TOTAL </a:t>
                      </a:r>
                      <a:r>
                        <a:rPr lang="es-ES" sz="1800" b="1" u="none" strike="noStrike" dirty="0" smtClean="0">
                          <a:effectLst/>
                          <a:latin typeface="+mj-lt"/>
                        </a:rPr>
                        <a:t>INGRESOS</a:t>
                      </a:r>
                      <a:r>
                        <a:rPr lang="es-ES" sz="1800" b="1" u="none" strike="noStrike" dirty="0">
                          <a:effectLst/>
                          <a:latin typeface="+mj-lt"/>
                        </a:rPr>
                        <a:t> </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$ 95.690.352</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$ 42.523.872</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$ 17.409.676</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$ 3.313.082</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c>
                  <a:txBody>
                    <a:bodyPr/>
                    <a:lstStyle/>
                    <a:p>
                      <a:pPr algn="r" fontAlgn="ctr"/>
                      <a:r>
                        <a:rPr lang="es-ES" sz="1800" b="1" u="none" strike="noStrike" dirty="0">
                          <a:effectLst/>
                          <a:latin typeface="+mj-lt"/>
                        </a:rPr>
                        <a:t>$ 158.936.982</a:t>
                      </a:r>
                      <a:endParaRPr lang="es-ES" sz="1800" b="1" i="0" u="none" strike="noStrike" dirty="0">
                        <a:solidFill>
                          <a:srgbClr val="000000"/>
                        </a:solidFill>
                        <a:effectLst/>
                        <a:latin typeface="+mj-lt"/>
                      </a:endParaRPr>
                    </a:p>
                  </a:txBody>
                  <a:tcPr marL="0" marR="0" marT="0" marB="0" anchor="ctr">
                    <a:solidFill>
                      <a:schemeClr val="accent1">
                        <a:lumMod val="40000"/>
                        <a:lumOff val="60000"/>
                      </a:schemeClr>
                    </a:solidFill>
                  </a:tcPr>
                </a:tc>
              </a:tr>
            </a:tbl>
          </a:graphicData>
        </a:graphic>
      </p:graphicFrame>
      <p:sp>
        <p:nvSpPr>
          <p:cNvPr id="123"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4"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5"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6"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7"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8"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9"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0"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1"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2"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3"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4"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5"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6"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7"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8"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9"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0" name="CuadroTexto 2"/>
          <p:cNvSpPr txBox="1"/>
          <p:nvPr/>
        </p:nvSpPr>
        <p:spPr>
          <a:xfrm>
            <a:off x="8385175" y="4672013"/>
            <a:ext cx="185738"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9"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0"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9"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0"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9"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0"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1"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2"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3"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4"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5"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6"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7"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8" name="CuadroTexto 2"/>
          <p:cNvSpPr txBox="1"/>
          <p:nvPr/>
        </p:nvSpPr>
        <p:spPr>
          <a:xfrm>
            <a:off x="9574213" y="6958013"/>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9" name="1 Título"/>
          <p:cNvSpPr>
            <a:spLocks noGrp="1"/>
          </p:cNvSpPr>
          <p:nvPr>
            <p:ph type="title"/>
          </p:nvPr>
        </p:nvSpPr>
        <p:spPr>
          <a:xfrm>
            <a:off x="467544" y="274638"/>
            <a:ext cx="8229600" cy="1498178"/>
          </a:xfrm>
        </p:spPr>
        <p:txBody>
          <a:bodyPr>
            <a:normAutofit fontScale="90000"/>
          </a:bodyPr>
          <a:lstStyle/>
          <a:p>
            <a:pPr>
              <a:lnSpc>
                <a:spcPts val="4000"/>
              </a:lnSpc>
            </a:pP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INGRESOS</a:t>
            </a:r>
            <a:b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ENERO A JUNIO</a:t>
            </a:r>
            <a:b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a:t>
            </a:r>
            <a:endParaRPr lang="es-ES" b="1" dirty="0"/>
          </a:p>
        </p:txBody>
      </p:sp>
      <p:pic>
        <p:nvPicPr>
          <p:cNvPr id="180" name="6 Imagen" descr="Sin título.png"/>
          <p:cNvPicPr>
            <a:picLocks noChangeAspect="1" noChangeArrowheads="1"/>
          </p:cNvPicPr>
          <p:nvPr/>
        </p:nvPicPr>
        <p:blipFill>
          <a:blip r:embed="rId3" cstate="print"/>
          <a:srcRect/>
          <a:stretch>
            <a:fillRect/>
          </a:stretch>
        </p:blipFill>
        <p:spPr bwMode="auto">
          <a:xfrm>
            <a:off x="14143" y="-27384"/>
            <a:ext cx="1902057" cy="1728192"/>
          </a:xfrm>
          <a:prstGeom prst="rect">
            <a:avLst/>
          </a:prstGeom>
          <a:noFill/>
        </p:spPr>
      </p:pic>
    </p:spTree>
    <p:extLst>
      <p:ext uri="{BB962C8B-B14F-4D97-AF65-F5344CB8AC3E}">
        <p14:creationId xmlns="" xmlns:p14="http://schemas.microsoft.com/office/powerpoint/2010/main" val="35656903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33000"/>
            <a:lum/>
          </a:blip>
          <a:srcRect/>
          <a:stretch>
            <a:fillRect l="-31000" r="-31000"/>
          </a:stretch>
        </a:blipFill>
        <a:effectLst/>
      </p:bgPr>
    </p:bg>
    <p:spTree>
      <p:nvGrpSpPr>
        <p:cNvPr id="1" name=""/>
        <p:cNvGrpSpPr/>
        <p:nvPr/>
      </p:nvGrpSpPr>
      <p:grpSpPr>
        <a:xfrm>
          <a:off x="0" y="0"/>
          <a:ext cx="0" cy="0"/>
          <a:chOff x="0" y="0"/>
          <a:chExt cx="0" cy="0"/>
        </a:xfrm>
      </p:grpSpPr>
      <p:sp>
        <p:nvSpPr>
          <p:cNvPr id="5"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9574213" y="7011988"/>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graphicFrame>
        <p:nvGraphicFramePr>
          <p:cNvPr id="21" name="20 Tabla"/>
          <p:cNvGraphicFramePr>
            <a:graphicFrameLocks noGrp="1"/>
          </p:cNvGraphicFramePr>
          <p:nvPr>
            <p:extLst>
              <p:ext uri="{D42A27DB-BD31-4B8C-83A1-F6EECF244321}">
                <p14:modId xmlns="" xmlns:p14="http://schemas.microsoft.com/office/powerpoint/2010/main" val="870110622"/>
              </p:ext>
            </p:extLst>
          </p:nvPr>
        </p:nvGraphicFramePr>
        <p:xfrm>
          <a:off x="251522" y="1556792"/>
          <a:ext cx="8568951" cy="4965403"/>
        </p:xfrm>
        <a:graphic>
          <a:graphicData uri="http://schemas.openxmlformats.org/drawingml/2006/table">
            <a:tbl>
              <a:tblPr>
                <a:tableStyleId>{5C22544A-7EE6-4342-B048-85BDC9FD1C3A}</a:tableStyleId>
              </a:tblPr>
              <a:tblGrid>
                <a:gridCol w="2213367"/>
                <a:gridCol w="1328020"/>
                <a:gridCol w="1180462"/>
                <a:gridCol w="1328020"/>
                <a:gridCol w="1233697"/>
                <a:gridCol w="1285385"/>
              </a:tblGrid>
              <a:tr h="550427">
                <a:tc>
                  <a:txBody>
                    <a:bodyPr/>
                    <a:lstStyle/>
                    <a:p>
                      <a:pPr algn="ctr" fontAlgn="b"/>
                      <a:r>
                        <a:rPr lang="es-ES" sz="1700" b="1" u="none" strike="noStrike" dirty="0">
                          <a:effectLst/>
                        </a:rPr>
                        <a:t>Concepto</a:t>
                      </a:r>
                      <a:endParaRPr lang="es-ES" sz="1700" b="1" i="0" u="none" strike="noStrike" dirty="0">
                        <a:solidFill>
                          <a:srgbClr val="000000"/>
                        </a:solidFill>
                        <a:effectLst/>
                        <a:latin typeface="Calibri"/>
                      </a:endParaRPr>
                    </a:p>
                  </a:txBody>
                  <a:tcPr marL="0" marR="0" marT="0" marB="0" anchor="ctr">
                    <a:solidFill>
                      <a:schemeClr val="accent4">
                        <a:lumMod val="40000"/>
                        <a:lumOff val="60000"/>
                      </a:schemeClr>
                    </a:solidFill>
                  </a:tcPr>
                </a:tc>
                <a:tc>
                  <a:txBody>
                    <a:bodyPr/>
                    <a:lstStyle/>
                    <a:p>
                      <a:pPr algn="ctr" fontAlgn="ctr"/>
                      <a:r>
                        <a:rPr lang="es-ES" sz="1700" b="1" u="none" strike="noStrike" dirty="0">
                          <a:effectLst/>
                        </a:rPr>
                        <a:t>ANTONIA</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smtClean="0">
                          <a:effectLst/>
                        </a:rPr>
                        <a:t>ELÍAS </a:t>
                      </a:r>
                      <a:r>
                        <a:rPr lang="es-ES" sz="1700" b="1" u="none" strike="noStrike" dirty="0">
                          <a:effectLst/>
                        </a:rPr>
                        <a:t>QUINTERO</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smtClean="0">
                          <a:effectLst/>
                        </a:rPr>
                        <a:t>HÉCTOR </a:t>
                      </a:r>
                      <a:r>
                        <a:rPr lang="es-ES" sz="1700" b="1" u="none" strike="noStrike" dirty="0">
                          <a:effectLst/>
                        </a:rPr>
                        <a:t>SAAVEDRA</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a:effectLst/>
                        </a:rPr>
                        <a:t>TRINIDAD</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c>
                  <a:txBody>
                    <a:bodyPr/>
                    <a:lstStyle/>
                    <a:p>
                      <a:pPr algn="ctr" fontAlgn="ctr"/>
                      <a:r>
                        <a:rPr lang="es-ES" sz="1700" b="1" u="none" strike="noStrike" dirty="0">
                          <a:effectLst/>
                        </a:rPr>
                        <a:t>TOTAL</a:t>
                      </a:r>
                      <a:endParaRPr lang="es-ES" sz="1700" b="1" i="0" u="none" strike="noStrike" dirty="0">
                        <a:solidFill>
                          <a:srgbClr val="000000"/>
                        </a:solidFill>
                        <a:effectLst/>
                        <a:latin typeface="Arial"/>
                      </a:endParaRPr>
                    </a:p>
                  </a:txBody>
                  <a:tcPr marL="0" marR="0" marT="0" marB="0" anchor="ctr">
                    <a:solidFill>
                      <a:schemeClr val="accent4">
                        <a:lumMod val="40000"/>
                        <a:lumOff val="60000"/>
                      </a:schemeClr>
                    </a:solidFill>
                  </a:tcPr>
                </a:tc>
              </a:tr>
              <a:tr h="346907">
                <a:tc>
                  <a:txBody>
                    <a:bodyPr/>
                    <a:lstStyle/>
                    <a:p>
                      <a:pPr algn="l" fontAlgn="ctr"/>
                      <a:r>
                        <a:rPr lang="es-ES" sz="1700" u="none" strike="noStrike" dirty="0">
                          <a:effectLst/>
                        </a:rPr>
                        <a:t>Honorarios</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$ 791.846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$ 375.498</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$ 159.082</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$ 113.574</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$ 1.440.000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346907">
                <a:tc>
                  <a:txBody>
                    <a:bodyPr/>
                    <a:lstStyle/>
                    <a:p>
                      <a:pPr algn="l" fontAlgn="ctr"/>
                      <a:r>
                        <a:rPr lang="es-ES" sz="1700" u="none" strike="noStrike" dirty="0">
                          <a:effectLst/>
                        </a:rPr>
                        <a:t>Software Financiero</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$ 1.339.800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$ 609.000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$ 267.960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$ 219.240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$ 2.436.000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550427">
                <a:tc>
                  <a:txBody>
                    <a:bodyPr/>
                    <a:lstStyle/>
                    <a:p>
                      <a:pPr algn="l" fontAlgn="ctr"/>
                      <a:r>
                        <a:rPr lang="es-ES" sz="1700" u="none" strike="noStrike" dirty="0">
                          <a:effectLst/>
                        </a:rPr>
                        <a:t>Mantenimiento de Mobiliario y Equipo</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$ 2.199.357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$ 1.064.573</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$ 442.847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$ 293.223</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$ 4.000.000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550427">
                <a:tc>
                  <a:txBody>
                    <a:bodyPr/>
                    <a:lstStyle/>
                    <a:p>
                      <a:pPr algn="l" fontAlgn="ctr"/>
                      <a:r>
                        <a:rPr lang="es-ES" sz="1700" u="none" strike="noStrike">
                          <a:effectLst/>
                        </a:rPr>
                        <a:t>Comunicaciones y Transporte</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$ 500.202</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$ 234.786</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$ 100.381</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$ 74.226</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$ 909.595</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346907">
                <a:tc>
                  <a:txBody>
                    <a:bodyPr/>
                    <a:lstStyle/>
                    <a:p>
                      <a:pPr algn="l" fontAlgn="ctr"/>
                      <a:r>
                        <a:rPr lang="es-ES" sz="1700" u="none" strike="noStrike">
                          <a:effectLst/>
                        </a:rPr>
                        <a:t>Seguros y pólizas</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$ 353.360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$ 353.360</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346907">
                <a:tc>
                  <a:txBody>
                    <a:bodyPr/>
                    <a:lstStyle/>
                    <a:p>
                      <a:pPr algn="l" fontAlgn="ctr"/>
                      <a:r>
                        <a:rPr lang="es-ES" sz="1700" u="none" strike="noStrike" dirty="0">
                          <a:effectLst/>
                        </a:rPr>
                        <a:t>Servicios Públicos </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$ 423.877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$ 305.061</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$ 248.056</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$ 464.527</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$ 1.441.521</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550427">
                <a:tc>
                  <a:txBody>
                    <a:bodyPr/>
                    <a:lstStyle/>
                    <a:p>
                      <a:pPr algn="l" fontAlgn="ctr"/>
                      <a:r>
                        <a:rPr lang="es-ES" sz="1700" u="none" strike="noStrike" dirty="0">
                          <a:effectLst/>
                        </a:rPr>
                        <a:t>Comisiones y Gastos Bancarios</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$ 54.352</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$ 31.267</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$ 14.786</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$ 13.125</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$ 113.531</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r>
              <a:tr h="825640">
                <a:tc>
                  <a:txBody>
                    <a:bodyPr/>
                    <a:lstStyle/>
                    <a:p>
                      <a:pPr algn="l" fontAlgn="ctr"/>
                      <a:r>
                        <a:rPr lang="es-ES" sz="1700" u="none" strike="noStrike" dirty="0">
                          <a:effectLst/>
                        </a:rPr>
                        <a:t>Construcción ampliación y adecuación de Infraestructura Educativa</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$ 1.092.323</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a:effectLst/>
                        </a:rPr>
                        <a:t>$ 1.585.546</a:t>
                      </a:r>
                      <a:endParaRPr lang="es-ES" sz="1700" b="0" i="0" u="none" strike="noStrike">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$ 547.789</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$ 194.342</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c>
                  <a:txBody>
                    <a:bodyPr/>
                    <a:lstStyle/>
                    <a:p>
                      <a:pPr algn="r" fontAlgn="ctr"/>
                      <a:r>
                        <a:rPr lang="es-ES" sz="1700" u="none" strike="noStrike" dirty="0">
                          <a:effectLst/>
                        </a:rPr>
                        <a:t>$ 3.420.000</a:t>
                      </a:r>
                      <a:endParaRPr lang="es-ES" sz="1700" b="0" i="0" u="none" strike="noStrike" dirty="0">
                        <a:solidFill>
                          <a:srgbClr val="000000"/>
                        </a:solidFill>
                        <a:effectLst/>
                        <a:latin typeface="Arial"/>
                      </a:endParaRPr>
                    </a:p>
                  </a:txBody>
                  <a:tcPr marL="0" marR="0" marT="0" marB="0" anchor="ctr">
                    <a:solidFill>
                      <a:schemeClr val="accent4">
                        <a:lumMod val="20000"/>
                        <a:lumOff val="80000"/>
                      </a:schemeClr>
                    </a:solidFill>
                  </a:tcPr>
                </a:tc>
              </a:tr>
              <a:tr h="550427">
                <a:tc>
                  <a:txBody>
                    <a:bodyPr/>
                    <a:lstStyle/>
                    <a:p>
                      <a:pPr algn="l" fontAlgn="b"/>
                      <a:r>
                        <a:rPr lang="es-ES" sz="1700" b="1" u="none" strike="noStrike" dirty="0">
                          <a:effectLst/>
                        </a:rPr>
                        <a:t>TOTAL EGRESOS</a:t>
                      </a:r>
                      <a:endParaRPr lang="es-ES" sz="1700" b="1" i="0" u="none" strike="noStrike" dirty="0">
                        <a:solidFill>
                          <a:srgbClr val="000000"/>
                        </a:solidFill>
                        <a:effectLst/>
                        <a:latin typeface="Calibri"/>
                      </a:endParaRPr>
                    </a:p>
                  </a:txBody>
                  <a:tcPr marL="0" marR="0" marT="0" marB="0" anchor="ctr">
                    <a:solidFill>
                      <a:schemeClr val="accent4">
                        <a:lumMod val="60000"/>
                        <a:lumOff val="40000"/>
                      </a:schemeClr>
                    </a:solidFill>
                  </a:tcPr>
                </a:tc>
                <a:tc>
                  <a:txBody>
                    <a:bodyPr/>
                    <a:lstStyle/>
                    <a:p>
                      <a:pPr algn="r" fontAlgn="ctr"/>
                      <a:r>
                        <a:rPr lang="es-ES" sz="1700" b="1" u="none" strike="noStrike" dirty="0">
                          <a:effectLst/>
                        </a:rPr>
                        <a:t>$ 6.755.117</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a:effectLst/>
                        </a:rPr>
                        <a:t>$ 4.205.731</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a:effectLst/>
                        </a:rPr>
                        <a:t>$ 1.780.901</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a:effectLst/>
                        </a:rPr>
                        <a:t>$ 1.372.257</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c>
                  <a:txBody>
                    <a:bodyPr/>
                    <a:lstStyle/>
                    <a:p>
                      <a:pPr algn="r" fontAlgn="ctr"/>
                      <a:r>
                        <a:rPr lang="es-ES" sz="1700" b="1" u="none" strike="noStrike" dirty="0">
                          <a:effectLst/>
                        </a:rPr>
                        <a:t>$ 14.114.007</a:t>
                      </a:r>
                      <a:endParaRPr lang="es-ES" sz="1700" b="1" i="0" u="none" strike="noStrike" dirty="0">
                        <a:solidFill>
                          <a:srgbClr val="000000"/>
                        </a:solidFill>
                        <a:effectLst/>
                        <a:latin typeface="Arial"/>
                      </a:endParaRPr>
                    </a:p>
                  </a:txBody>
                  <a:tcPr marL="0" marR="0" marT="0" marB="0" anchor="ctr">
                    <a:solidFill>
                      <a:schemeClr val="accent4">
                        <a:lumMod val="60000"/>
                        <a:lumOff val="40000"/>
                      </a:schemeClr>
                    </a:solidFill>
                  </a:tcPr>
                </a:tc>
              </a:tr>
            </a:tbl>
          </a:graphicData>
        </a:graphic>
      </p:graphicFrame>
      <p:sp>
        <p:nvSpPr>
          <p:cNvPr id="22"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3"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4"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5"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6"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7"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8"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9"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0"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1"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2"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3"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4"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5"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6"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7" name="CuadroTexto 2"/>
          <p:cNvSpPr txBox="1"/>
          <p:nvPr/>
        </p:nvSpPr>
        <p:spPr>
          <a:xfrm>
            <a:off x="9574213" y="6848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8"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39"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0"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1"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2"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3"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4"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5"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6"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7"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8"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49"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0"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1"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2"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3"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4"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5"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6" name="CuadroTexto 2"/>
          <p:cNvSpPr txBox="1"/>
          <p:nvPr/>
        </p:nvSpPr>
        <p:spPr>
          <a:xfrm>
            <a:off x="9574213" y="10277475"/>
            <a:ext cx="185737" cy="263525"/>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58" name="1 Título"/>
          <p:cNvSpPr>
            <a:spLocks noGrp="1"/>
          </p:cNvSpPr>
          <p:nvPr>
            <p:ph type="title"/>
          </p:nvPr>
        </p:nvSpPr>
        <p:spPr>
          <a:xfrm>
            <a:off x="457200" y="188640"/>
            <a:ext cx="8229600" cy="1373597"/>
          </a:xfrm>
        </p:spPr>
        <p:txBody>
          <a:bodyPr>
            <a:normAutofit fontScale="90000"/>
          </a:bodyPr>
          <a:lstStyle/>
          <a:p>
            <a:pPr>
              <a:lnSpc>
                <a:spcPts val="4000"/>
              </a:lnSpc>
            </a:pPr>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GASTOS</a:t>
            </a: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ENERO A JUNIO</a:t>
            </a:r>
            <a:b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a:t>
            </a:r>
            <a:endParaRPr lang="es-ES" b="1" dirty="0"/>
          </a:p>
        </p:txBody>
      </p:sp>
      <p:pic>
        <p:nvPicPr>
          <p:cNvPr id="59" name="6 Imagen" descr="Sin título.png"/>
          <p:cNvPicPr>
            <a:picLocks noChangeAspect="1" noChangeArrowheads="1"/>
          </p:cNvPicPr>
          <p:nvPr/>
        </p:nvPicPr>
        <p:blipFill>
          <a:blip r:embed="rId3" cstate="print"/>
          <a:srcRect/>
          <a:stretch>
            <a:fillRect/>
          </a:stretch>
        </p:blipFill>
        <p:spPr bwMode="auto">
          <a:xfrm>
            <a:off x="14143" y="-27383"/>
            <a:ext cx="1389505" cy="1174421"/>
          </a:xfrm>
          <a:prstGeom prst="rect">
            <a:avLst/>
          </a:prstGeom>
          <a:noFill/>
        </p:spPr>
      </p:pic>
    </p:spTree>
    <p:extLst>
      <p:ext uri="{BB962C8B-B14F-4D97-AF65-F5344CB8AC3E}">
        <p14:creationId xmlns="" xmlns:p14="http://schemas.microsoft.com/office/powerpoint/2010/main" val="40105481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20000"/>
            <a:lum/>
          </a:blip>
          <a:srcRect/>
          <a:stretch>
            <a:fillRect t="-46000" b="-46000"/>
          </a:stretch>
        </a:blip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446856" y="341784"/>
            <a:ext cx="8229600" cy="1143000"/>
          </a:xfrm>
        </p:spPr>
        <p:txBody>
          <a:bodyPr>
            <a:normAutofit fontScale="90000"/>
          </a:bodyPr>
          <a:lstStyle/>
          <a:p>
            <a:r>
              <a:rPr lang="es-C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SALDO A </a:t>
            </a: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JUNIO</a:t>
            </a:r>
            <a:b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r>
              <a:rPr lang="es-CO"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a:t>
            </a:r>
            <a:endParaRPr lang="es-ES" dirty="0"/>
          </a:p>
        </p:txBody>
      </p:sp>
      <p:graphicFrame>
        <p:nvGraphicFramePr>
          <p:cNvPr id="4" name="3 Tabla"/>
          <p:cNvGraphicFramePr>
            <a:graphicFrameLocks noGrp="1"/>
          </p:cNvGraphicFramePr>
          <p:nvPr>
            <p:extLst>
              <p:ext uri="{D42A27DB-BD31-4B8C-83A1-F6EECF244321}">
                <p14:modId xmlns="" xmlns:p14="http://schemas.microsoft.com/office/powerpoint/2010/main" val="3573112594"/>
              </p:ext>
            </p:extLst>
          </p:nvPr>
        </p:nvGraphicFramePr>
        <p:xfrm>
          <a:off x="323528" y="1718320"/>
          <a:ext cx="8568952" cy="2934816"/>
        </p:xfrm>
        <a:graphic>
          <a:graphicData uri="http://schemas.openxmlformats.org/drawingml/2006/table">
            <a:tbl>
              <a:tblPr>
                <a:tableStyleId>{5C22544A-7EE6-4342-B048-85BDC9FD1C3A}</a:tableStyleId>
              </a:tblPr>
              <a:tblGrid>
                <a:gridCol w="1545658"/>
                <a:gridCol w="1292980"/>
                <a:gridCol w="1413973"/>
                <a:gridCol w="1562813"/>
                <a:gridCol w="1265135"/>
                <a:gridCol w="1488393"/>
              </a:tblGrid>
              <a:tr h="1173927">
                <a:tc>
                  <a:txBody>
                    <a:bodyPr/>
                    <a:lstStyle/>
                    <a:p>
                      <a:pPr algn="l" fontAlgn="b"/>
                      <a:r>
                        <a:rPr lang="es-ES" sz="1900" b="1" u="none" strike="noStrike" dirty="0">
                          <a:effectLst/>
                        </a:rPr>
                        <a:t>Concepto</a:t>
                      </a:r>
                      <a:endParaRPr lang="es-ES" sz="1900" b="1" i="0" u="none" strike="noStrike" dirty="0">
                        <a:solidFill>
                          <a:srgbClr val="000000"/>
                        </a:solidFill>
                        <a:effectLst/>
                        <a:latin typeface="Calibri"/>
                      </a:endParaRPr>
                    </a:p>
                  </a:txBody>
                  <a:tcPr marL="0" marR="0" marT="0" marB="0" anchor="ctr">
                    <a:solidFill>
                      <a:srgbClr val="F6F260"/>
                    </a:solidFill>
                  </a:tcPr>
                </a:tc>
                <a:tc>
                  <a:txBody>
                    <a:bodyPr/>
                    <a:lstStyle/>
                    <a:p>
                      <a:pPr algn="ctr" fontAlgn="ctr"/>
                      <a:r>
                        <a:rPr lang="es-ES" sz="1900" b="1" u="none" strike="noStrike" dirty="0">
                          <a:effectLst/>
                        </a:rPr>
                        <a:t>ANTONIA</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smtClean="0">
                          <a:effectLst/>
                        </a:rPr>
                        <a:t>ELÍAS </a:t>
                      </a:r>
                      <a:r>
                        <a:rPr lang="es-ES" sz="1900" b="1" u="none" strike="noStrike" dirty="0">
                          <a:effectLst/>
                        </a:rPr>
                        <a:t>QUINTERO</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smtClean="0">
                          <a:effectLst/>
                        </a:rPr>
                        <a:t>HÉCTOR </a:t>
                      </a:r>
                      <a:r>
                        <a:rPr lang="es-ES" sz="1900" b="1" u="none" strike="noStrike" dirty="0">
                          <a:effectLst/>
                        </a:rPr>
                        <a:t>SAAVEDRA</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a:effectLst/>
                        </a:rPr>
                        <a:t>TRINIDAD</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900" b="1" u="none" strike="noStrike" dirty="0">
                          <a:effectLst/>
                        </a:rPr>
                        <a:t>TOTAL</a:t>
                      </a:r>
                      <a:endParaRPr lang="es-ES" sz="1900" b="1" i="0" u="none" strike="noStrike" dirty="0">
                        <a:solidFill>
                          <a:srgbClr val="000000"/>
                        </a:solidFill>
                        <a:effectLst/>
                        <a:latin typeface="Arial"/>
                      </a:endParaRPr>
                    </a:p>
                  </a:txBody>
                  <a:tcPr marL="0" marR="0" marT="0" marB="0" anchor="ctr">
                    <a:solidFill>
                      <a:srgbClr val="F6F260"/>
                    </a:solidFill>
                  </a:tcPr>
                </a:tc>
              </a:tr>
              <a:tr h="586963">
                <a:tc>
                  <a:txBody>
                    <a:bodyPr/>
                    <a:lstStyle/>
                    <a:p>
                      <a:pPr algn="l" fontAlgn="ctr"/>
                      <a:r>
                        <a:rPr lang="es-ES" sz="1900" u="none" strike="noStrike" dirty="0">
                          <a:effectLst/>
                        </a:rPr>
                        <a:t>INGRESOS</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$ 95.690.352</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$ 42.523.872</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$ 17.409.676</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a:effectLst/>
                        </a:rPr>
                        <a:t>$ 3.313.082</a:t>
                      </a:r>
                      <a:endParaRPr lang="es-ES" sz="1900" b="0" i="0" u="none" strike="noStrike">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$ 158.936.982</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r>
              <a:tr h="586963">
                <a:tc>
                  <a:txBody>
                    <a:bodyPr/>
                    <a:lstStyle/>
                    <a:p>
                      <a:pPr algn="l" fontAlgn="ctr"/>
                      <a:r>
                        <a:rPr lang="es-ES" sz="1900" u="none" strike="noStrike">
                          <a:effectLst/>
                        </a:rPr>
                        <a:t>GASTOS</a:t>
                      </a:r>
                      <a:endParaRPr lang="es-ES" sz="1900" b="0" i="0" u="none" strike="noStrike">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a:effectLst/>
                        </a:rPr>
                        <a:t>$ 6.755.117</a:t>
                      </a:r>
                      <a:endParaRPr lang="es-ES" sz="1900" b="0" i="0" u="none" strike="noStrike">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$ 4.205.731</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$ 1.780.901</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$ 1.372.257</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c>
                  <a:txBody>
                    <a:bodyPr/>
                    <a:lstStyle/>
                    <a:p>
                      <a:pPr algn="r" fontAlgn="ctr"/>
                      <a:r>
                        <a:rPr lang="es-ES" sz="1900" u="none" strike="noStrike" dirty="0">
                          <a:effectLst/>
                        </a:rPr>
                        <a:t>$ 14.114.007</a:t>
                      </a:r>
                      <a:endParaRPr lang="es-ES" sz="1900" b="0" i="0" u="none" strike="noStrike" dirty="0">
                        <a:solidFill>
                          <a:srgbClr val="000000"/>
                        </a:solidFill>
                        <a:effectLst/>
                        <a:latin typeface="Arial"/>
                      </a:endParaRPr>
                    </a:p>
                  </a:txBody>
                  <a:tcPr marL="0" marR="0" marT="0" marB="0" anchor="ctr">
                    <a:solidFill>
                      <a:schemeClr val="accent3">
                        <a:lumMod val="60000"/>
                        <a:lumOff val="40000"/>
                      </a:schemeClr>
                    </a:solidFill>
                  </a:tcPr>
                </a:tc>
              </a:tr>
              <a:tr h="586963">
                <a:tc>
                  <a:txBody>
                    <a:bodyPr/>
                    <a:lstStyle/>
                    <a:p>
                      <a:pPr algn="l" fontAlgn="ctr"/>
                      <a:r>
                        <a:rPr lang="es-ES" sz="1900" b="1" u="none" strike="noStrike" dirty="0">
                          <a:effectLst/>
                        </a:rPr>
                        <a:t>SALDO</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r" fontAlgn="ctr"/>
                      <a:r>
                        <a:rPr lang="es-ES" sz="1900" b="1" u="none" strike="noStrike" dirty="0">
                          <a:effectLst/>
                        </a:rPr>
                        <a:t>$ 88.935.235</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r" fontAlgn="ctr"/>
                      <a:r>
                        <a:rPr lang="es-ES" sz="1900" b="1" u="none" strike="noStrike" dirty="0">
                          <a:effectLst/>
                        </a:rPr>
                        <a:t>$ 38.318.141</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r" fontAlgn="ctr"/>
                      <a:r>
                        <a:rPr lang="es-ES" sz="1900" b="1" u="none" strike="noStrike" dirty="0">
                          <a:effectLst/>
                        </a:rPr>
                        <a:t>$ 15.628.775</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r" fontAlgn="ctr"/>
                      <a:r>
                        <a:rPr lang="es-ES" sz="1900" b="1" u="none" strike="noStrike" dirty="0">
                          <a:effectLst/>
                        </a:rPr>
                        <a:t>$ 1.940.825</a:t>
                      </a:r>
                      <a:endParaRPr lang="es-ES" sz="1900" b="1" i="0" u="none" strike="noStrike" dirty="0">
                        <a:solidFill>
                          <a:srgbClr val="000000"/>
                        </a:solidFill>
                        <a:effectLst/>
                        <a:latin typeface="Arial"/>
                      </a:endParaRPr>
                    </a:p>
                  </a:txBody>
                  <a:tcPr marL="0" marR="0" marT="0" marB="0" anchor="ctr">
                    <a:solidFill>
                      <a:srgbClr val="F6F260"/>
                    </a:solidFill>
                  </a:tcPr>
                </a:tc>
                <a:tc>
                  <a:txBody>
                    <a:bodyPr/>
                    <a:lstStyle/>
                    <a:p>
                      <a:pPr algn="r" fontAlgn="ctr"/>
                      <a:r>
                        <a:rPr lang="es-ES" sz="1900" b="1" u="none" strike="noStrike" dirty="0">
                          <a:effectLst/>
                        </a:rPr>
                        <a:t>$ 144.822.976</a:t>
                      </a:r>
                      <a:endParaRPr lang="es-ES" sz="1900" b="1" i="0" u="none" strike="noStrike" dirty="0">
                        <a:solidFill>
                          <a:srgbClr val="000000"/>
                        </a:solidFill>
                        <a:effectLst/>
                        <a:latin typeface="Arial"/>
                      </a:endParaRPr>
                    </a:p>
                  </a:txBody>
                  <a:tcPr marL="0" marR="0" marT="0" marB="0" anchor="ctr">
                    <a:solidFill>
                      <a:srgbClr val="F6F260"/>
                    </a:solidFill>
                  </a:tcPr>
                </a:tc>
              </a:tr>
            </a:tbl>
          </a:graphicData>
        </a:graphic>
      </p:graphicFrame>
      <p:sp>
        <p:nvSpPr>
          <p:cNvPr id="5"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6"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7"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8"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9"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0"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1"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2"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3"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4"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5"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6"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7"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8"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19"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sp>
        <p:nvSpPr>
          <p:cNvPr id="20" name="CuadroTexto 2"/>
          <p:cNvSpPr txBox="1"/>
          <p:nvPr/>
        </p:nvSpPr>
        <p:spPr>
          <a:xfrm>
            <a:off x="10488613" y="3790950"/>
            <a:ext cx="185737" cy="265113"/>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s-CO"/>
          </a:p>
        </p:txBody>
      </p:sp>
      <p:graphicFrame>
        <p:nvGraphicFramePr>
          <p:cNvPr id="21" name="20 Tabla"/>
          <p:cNvGraphicFramePr>
            <a:graphicFrameLocks noGrp="1"/>
          </p:cNvGraphicFramePr>
          <p:nvPr>
            <p:extLst>
              <p:ext uri="{D42A27DB-BD31-4B8C-83A1-F6EECF244321}">
                <p14:modId xmlns="" xmlns:p14="http://schemas.microsoft.com/office/powerpoint/2010/main" val="344981852"/>
              </p:ext>
            </p:extLst>
          </p:nvPr>
        </p:nvGraphicFramePr>
        <p:xfrm>
          <a:off x="2267744" y="4941167"/>
          <a:ext cx="4824536" cy="1368153"/>
        </p:xfrm>
        <a:graphic>
          <a:graphicData uri="http://schemas.openxmlformats.org/drawingml/2006/table">
            <a:tbl>
              <a:tblPr>
                <a:tableStyleId>{5C22544A-7EE6-4342-B048-85BDC9FD1C3A}</a:tableStyleId>
              </a:tblPr>
              <a:tblGrid>
                <a:gridCol w="2331859"/>
                <a:gridCol w="2492677"/>
              </a:tblGrid>
              <a:tr h="486543">
                <a:tc>
                  <a:txBody>
                    <a:bodyPr/>
                    <a:lstStyle/>
                    <a:p>
                      <a:pPr algn="ctr" fontAlgn="ctr"/>
                      <a:r>
                        <a:rPr lang="es-ES" sz="1800" b="1" u="none" strike="noStrike" dirty="0">
                          <a:effectLst/>
                        </a:rPr>
                        <a:t>COMPROMISOS</a:t>
                      </a:r>
                      <a:endParaRPr lang="es-ES" sz="1800" b="1" i="0" u="none" strike="noStrike" dirty="0">
                        <a:solidFill>
                          <a:srgbClr val="000000"/>
                        </a:solidFill>
                        <a:effectLst/>
                        <a:latin typeface="Arial"/>
                      </a:endParaRPr>
                    </a:p>
                  </a:txBody>
                  <a:tcPr marL="0" marR="0" marT="0" marB="0" anchor="ctr">
                    <a:solidFill>
                      <a:srgbClr val="F6F260"/>
                    </a:solidFill>
                  </a:tcPr>
                </a:tc>
                <a:tc>
                  <a:txBody>
                    <a:bodyPr/>
                    <a:lstStyle/>
                    <a:p>
                      <a:pPr algn="ctr" fontAlgn="ctr"/>
                      <a:r>
                        <a:rPr lang="es-ES" sz="1800" b="1" u="none" strike="noStrike" dirty="0">
                          <a:effectLst/>
                        </a:rPr>
                        <a:t>SALDO TOTAL</a:t>
                      </a:r>
                      <a:endParaRPr lang="es-ES" sz="1800" b="1" i="0" u="none" strike="noStrike" dirty="0">
                        <a:solidFill>
                          <a:srgbClr val="000000"/>
                        </a:solidFill>
                        <a:effectLst/>
                        <a:latin typeface="Arial"/>
                      </a:endParaRPr>
                    </a:p>
                  </a:txBody>
                  <a:tcPr marL="0" marR="0" marT="0" marB="0" anchor="ctr">
                    <a:solidFill>
                      <a:srgbClr val="F6F260"/>
                    </a:solidFill>
                  </a:tcPr>
                </a:tc>
              </a:tr>
              <a:tr h="881610">
                <a:tc>
                  <a:txBody>
                    <a:bodyPr/>
                    <a:lstStyle/>
                    <a:p>
                      <a:pPr algn="r" fontAlgn="ctr"/>
                      <a:r>
                        <a:rPr lang="es-ES" sz="2000" b="1" u="none" strike="noStrike" dirty="0">
                          <a:effectLst/>
                        </a:rPr>
                        <a:t>$ 21.558.792</a:t>
                      </a:r>
                      <a:endParaRPr lang="es-ES" sz="2000" b="1" i="0" u="none" strike="noStrike" dirty="0">
                        <a:solidFill>
                          <a:srgbClr val="000000"/>
                        </a:solidFill>
                        <a:effectLst/>
                        <a:latin typeface="Arial"/>
                      </a:endParaRPr>
                    </a:p>
                  </a:txBody>
                  <a:tcPr marL="0" marR="0" marT="0" marB="0" anchor="ctr">
                    <a:solidFill>
                      <a:schemeClr val="accent3">
                        <a:lumMod val="40000"/>
                        <a:lumOff val="60000"/>
                      </a:schemeClr>
                    </a:solidFill>
                  </a:tcPr>
                </a:tc>
                <a:tc>
                  <a:txBody>
                    <a:bodyPr/>
                    <a:lstStyle/>
                    <a:p>
                      <a:pPr algn="r" fontAlgn="ctr"/>
                      <a:r>
                        <a:rPr lang="es-ES" sz="2000" b="1" u="none" strike="noStrike" dirty="0">
                          <a:effectLst/>
                        </a:rPr>
                        <a:t>$ 123.264.184</a:t>
                      </a:r>
                      <a:endParaRPr lang="es-ES" sz="2000" b="1" i="0" u="none" strike="noStrike" dirty="0">
                        <a:solidFill>
                          <a:srgbClr val="000000"/>
                        </a:solidFill>
                        <a:effectLst/>
                        <a:latin typeface="Arial"/>
                      </a:endParaRPr>
                    </a:p>
                  </a:txBody>
                  <a:tcPr marL="0" marR="0" marT="0" marB="0" anchor="ctr">
                    <a:solidFill>
                      <a:schemeClr val="accent3">
                        <a:lumMod val="40000"/>
                        <a:lumOff val="60000"/>
                      </a:schemeClr>
                    </a:solidFill>
                  </a:tcPr>
                </a:tc>
              </a:tr>
            </a:tbl>
          </a:graphicData>
        </a:graphic>
      </p:graphicFrame>
      <p:pic>
        <p:nvPicPr>
          <p:cNvPr id="22" name="6 Imagen" descr="Sin título.png"/>
          <p:cNvPicPr>
            <a:picLocks noChangeAspect="1" noChangeArrowheads="1"/>
          </p:cNvPicPr>
          <p:nvPr/>
        </p:nvPicPr>
        <p:blipFill>
          <a:blip r:embed="rId4" cstate="print"/>
          <a:srcRect/>
          <a:stretch>
            <a:fillRect/>
          </a:stretch>
        </p:blipFill>
        <p:spPr bwMode="auto">
          <a:xfrm>
            <a:off x="14143" y="-27384"/>
            <a:ext cx="1902057" cy="1728192"/>
          </a:xfrm>
          <a:prstGeom prst="rect">
            <a:avLst/>
          </a:prstGeom>
          <a:noFill/>
        </p:spPr>
      </p:pic>
    </p:spTree>
    <p:extLst>
      <p:ext uri="{BB962C8B-B14F-4D97-AF65-F5344CB8AC3E}">
        <p14:creationId xmlns="" xmlns:p14="http://schemas.microsoft.com/office/powerpoint/2010/main" val="773135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786210"/>
          </a:xfrm>
        </p:spPr>
        <p:txBody>
          <a:bodyPr>
            <a:normAutofit/>
          </a:bodyPr>
          <a:lstStyle/>
          <a:p>
            <a:r>
              <a:rPr lang="es-CO" b="1" dirty="0" smtClean="0">
                <a:solidFill>
                  <a:srgbClr val="0070C0"/>
                </a:solidFill>
                <a:latin typeface="Algerian" pitchFamily="82" charset="0"/>
              </a:rPr>
              <a:t>                          </a:t>
            </a:r>
            <a:r>
              <a:rPr lang="es-CO" sz="4800" b="1" dirty="0" smtClean="0">
                <a:solidFill>
                  <a:srgbClr val="00B0F0"/>
                </a:solidFill>
                <a:latin typeface="Algerian" pitchFamily="82" charset="0"/>
              </a:rPr>
              <a:t>NUESTRA VISION</a:t>
            </a:r>
            <a:endParaRPr lang="es-CO" sz="4800" b="1" dirty="0">
              <a:solidFill>
                <a:srgbClr val="00B0F0"/>
              </a:solidFill>
              <a:latin typeface="Algerian" pitchFamily="82" charset="0"/>
            </a:endParaRPr>
          </a:p>
        </p:txBody>
      </p:sp>
      <p:sp>
        <p:nvSpPr>
          <p:cNvPr id="3" name="2 Marcador de contenido"/>
          <p:cNvSpPr>
            <a:spLocks noGrp="1"/>
          </p:cNvSpPr>
          <p:nvPr>
            <p:ph idx="1"/>
          </p:nvPr>
        </p:nvSpPr>
        <p:spPr>
          <a:xfrm>
            <a:off x="467544" y="2060848"/>
            <a:ext cx="8229600" cy="4464496"/>
          </a:xfrm>
        </p:spPr>
        <p:txBody>
          <a:bodyPr/>
          <a:lstStyle/>
          <a:p>
            <a:pPr marL="114300" indent="0" algn="ctr">
              <a:spcAft>
                <a:spcPts val="0"/>
              </a:spcAft>
              <a:buNone/>
            </a:pPr>
            <a:endParaRPr lang="es-CO" dirty="0" smtClean="0">
              <a:effectLst/>
              <a:latin typeface="Times New Roman"/>
              <a:ea typeface="MS Mincho"/>
            </a:endParaRPr>
          </a:p>
          <a:p>
            <a:pPr marL="457200" algn="ctr">
              <a:spcAft>
                <a:spcPts val="0"/>
              </a:spcAft>
            </a:pPr>
            <a:r>
              <a:rPr lang="es-ES" sz="3600" dirty="0" smtClean="0">
                <a:effectLst/>
                <a:latin typeface="Times New Roman"/>
                <a:ea typeface="MS Mincho"/>
              </a:rPr>
              <a:t>La Institución Educativa Antonia Santos contribuye a la </a:t>
            </a:r>
            <a:r>
              <a:rPr lang="es-ES" sz="3600" dirty="0" smtClean="0">
                <a:solidFill>
                  <a:srgbClr val="C00000"/>
                </a:solidFill>
                <a:effectLst/>
                <a:latin typeface="Times New Roman"/>
                <a:ea typeface="MS Mincho"/>
              </a:rPr>
              <a:t>formación de la persona humana</a:t>
            </a:r>
            <a:r>
              <a:rPr lang="es-ES" sz="3600" dirty="0" smtClean="0">
                <a:effectLst/>
                <a:latin typeface="Times New Roman"/>
                <a:ea typeface="MS Mincho"/>
              </a:rPr>
              <a:t> </a:t>
            </a:r>
            <a:r>
              <a:rPr lang="es-ES" sz="3600" dirty="0" smtClean="0">
                <a:solidFill>
                  <a:srgbClr val="C00000"/>
                </a:solidFill>
                <a:effectLst/>
                <a:latin typeface="Times New Roman"/>
                <a:ea typeface="MS Mincho"/>
              </a:rPr>
              <a:t>desarrollando sus competencias para el emprendimiento</a:t>
            </a:r>
            <a:r>
              <a:rPr lang="es-ES" sz="3600" dirty="0" smtClean="0">
                <a:effectLst/>
                <a:latin typeface="Times New Roman"/>
                <a:ea typeface="MS Mincho"/>
              </a:rPr>
              <a:t> y el </a:t>
            </a:r>
            <a:r>
              <a:rPr lang="es-ES" sz="3600" dirty="0" smtClean="0">
                <a:solidFill>
                  <a:srgbClr val="C00000"/>
                </a:solidFill>
                <a:effectLst/>
                <a:latin typeface="Times New Roman"/>
                <a:ea typeface="MS Mincho"/>
              </a:rPr>
              <a:t>mejoramiento de su entorno</a:t>
            </a:r>
            <a:r>
              <a:rPr lang="es-ES" sz="3600" dirty="0" smtClean="0">
                <a:effectLst/>
                <a:latin typeface="Times New Roman"/>
                <a:ea typeface="MS Mincho"/>
              </a:rPr>
              <a:t> a partir de la </a:t>
            </a:r>
            <a:r>
              <a:rPr lang="es-ES" sz="3600" dirty="0" smtClean="0">
                <a:solidFill>
                  <a:srgbClr val="C00000"/>
                </a:solidFill>
                <a:effectLst/>
                <a:latin typeface="Times New Roman"/>
                <a:ea typeface="MS Mincho"/>
              </a:rPr>
              <a:t>construcción dinámica del conocimiento</a:t>
            </a:r>
            <a:endParaRPr lang="es-CO" sz="3600" dirty="0" smtClean="0">
              <a:effectLst/>
              <a:latin typeface="Times New Roman"/>
              <a:ea typeface="MS Mincho"/>
            </a:endParaRPr>
          </a:p>
          <a:p>
            <a:endParaRPr lang="es-CO" dirty="0"/>
          </a:p>
        </p:txBody>
      </p:sp>
      <p:pic>
        <p:nvPicPr>
          <p:cNvPr id="2051"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71600" y="116632"/>
            <a:ext cx="1728192" cy="17281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027344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b="1" dirty="0" smtClean="0">
                <a:solidFill>
                  <a:schemeClr val="accent1">
                    <a:lumMod val="75000"/>
                  </a:schemeClr>
                </a:solidFill>
                <a:latin typeface="Algerian" pitchFamily="82" charset="0"/>
              </a:rPr>
              <a:t>FACTORES CLAVES DE EXITO</a:t>
            </a:r>
            <a:endParaRPr lang="es-CO" b="1" dirty="0">
              <a:solidFill>
                <a:schemeClr val="accent1">
                  <a:lumMod val="75000"/>
                </a:schemeClr>
              </a:solidFill>
              <a:latin typeface="Algerian" pitchFamily="82" charset="0"/>
            </a:endParaRPr>
          </a:p>
        </p:txBody>
      </p:sp>
      <p:sp>
        <p:nvSpPr>
          <p:cNvPr id="3" name="2 Marcador de contenido"/>
          <p:cNvSpPr>
            <a:spLocks noGrp="1"/>
          </p:cNvSpPr>
          <p:nvPr>
            <p:ph idx="1"/>
          </p:nvPr>
        </p:nvSpPr>
        <p:spPr>
          <a:xfrm>
            <a:off x="457200" y="1484784"/>
            <a:ext cx="8507288" cy="5040560"/>
          </a:xfrm>
          <a:blipFill>
            <a:blip r:embed="rId2" cstate="print"/>
            <a:tile tx="0" ty="0" sx="100000" sy="100000" flip="none" algn="tl"/>
          </a:blipFill>
        </p:spPr>
        <p:txBody>
          <a:bodyPr>
            <a:normAutofit/>
          </a:bodyPr>
          <a:lstStyle/>
          <a:p>
            <a:pPr algn="just">
              <a:spcAft>
                <a:spcPts val="0"/>
              </a:spcAft>
              <a:buFont typeface="Wingdings" pitchFamily="2" charset="2"/>
              <a:buChar char="ü"/>
            </a:pPr>
            <a:r>
              <a:rPr lang="es-ES" b="1" dirty="0" smtClean="0">
                <a:effectLst/>
                <a:latin typeface="Times New Roman"/>
                <a:ea typeface="Calibri"/>
                <a:cs typeface="Times New Roman"/>
              </a:rPr>
              <a:t>   Construcción Dinámica del Conocimiento</a:t>
            </a:r>
          </a:p>
          <a:p>
            <a:pPr algn="just">
              <a:spcAft>
                <a:spcPts val="0"/>
              </a:spcAft>
              <a:buFont typeface="Wingdings" pitchFamily="2" charset="2"/>
              <a:buChar char="ü"/>
            </a:pPr>
            <a:r>
              <a:rPr lang="es-ES" b="1" dirty="0" smtClean="0">
                <a:effectLst/>
                <a:latin typeface="Times New Roman"/>
                <a:ea typeface="Calibri"/>
                <a:cs typeface="Times New Roman"/>
              </a:rPr>
              <a:t>   Excelencia Académica</a:t>
            </a:r>
            <a:r>
              <a:rPr lang="es-CO" dirty="0" smtClean="0">
                <a:effectLst/>
                <a:latin typeface="Times New Roman"/>
                <a:ea typeface="Calibri"/>
                <a:cs typeface="Times New Roman"/>
              </a:rPr>
              <a:t> </a:t>
            </a:r>
            <a:endParaRPr lang="es-CO" sz="2800" dirty="0">
              <a:ea typeface="Calibri"/>
              <a:cs typeface="Times New Roman"/>
            </a:endParaRPr>
          </a:p>
          <a:p>
            <a:pPr algn="just">
              <a:spcAft>
                <a:spcPts val="0"/>
              </a:spcAft>
              <a:buFont typeface="Wingdings" pitchFamily="2" charset="2"/>
              <a:buChar char="ü"/>
            </a:pPr>
            <a:r>
              <a:rPr lang="es-CO" sz="2800" b="1" dirty="0" smtClean="0">
                <a:effectLst/>
                <a:latin typeface="Times New Roman"/>
                <a:ea typeface="Calibri"/>
                <a:cs typeface="Times New Roman"/>
              </a:rPr>
              <a:t>   </a:t>
            </a:r>
            <a:r>
              <a:rPr lang="es-CO" b="1" dirty="0" smtClean="0">
                <a:effectLst/>
                <a:latin typeface="Times New Roman"/>
                <a:ea typeface="Calibri"/>
                <a:cs typeface="Times New Roman"/>
              </a:rPr>
              <a:t>Hunizaci</a:t>
            </a:r>
            <a:r>
              <a:rPr lang="es-CO" b="1" dirty="0" smtClean="0">
                <a:latin typeface="Times New Roman"/>
                <a:ea typeface="Calibri"/>
                <a:cs typeface="Times New Roman"/>
              </a:rPr>
              <a:t>ó</a:t>
            </a:r>
            <a:r>
              <a:rPr lang="es-CO" b="1" dirty="0" smtClean="0">
                <a:effectLst/>
                <a:latin typeface="Times New Roman"/>
                <a:ea typeface="Calibri"/>
                <a:cs typeface="Times New Roman"/>
              </a:rPr>
              <a:t>n de la Persona</a:t>
            </a:r>
            <a:r>
              <a:rPr lang="es-CO" dirty="0" smtClean="0">
                <a:effectLst/>
                <a:latin typeface="Times New Roman"/>
                <a:ea typeface="Calibri"/>
                <a:cs typeface="Times New Roman"/>
              </a:rPr>
              <a:t> </a:t>
            </a:r>
            <a:endParaRPr lang="es-CO" sz="2800" dirty="0" smtClean="0">
              <a:ea typeface="Calibri"/>
              <a:cs typeface="Times New Roman"/>
            </a:endParaRPr>
          </a:p>
          <a:p>
            <a:pPr algn="just">
              <a:spcAft>
                <a:spcPts val="0"/>
              </a:spcAft>
              <a:buFont typeface="Wingdings" pitchFamily="2" charset="2"/>
              <a:buChar char="ü"/>
            </a:pPr>
            <a:r>
              <a:rPr lang="es-CO" sz="2800" b="1" dirty="0">
                <a:effectLst/>
                <a:latin typeface="Times New Roman"/>
                <a:ea typeface="Calibri"/>
                <a:cs typeface="Times New Roman"/>
              </a:rPr>
              <a:t> </a:t>
            </a:r>
            <a:r>
              <a:rPr lang="es-CO" sz="2800" b="1" dirty="0" smtClean="0">
                <a:effectLst/>
                <a:latin typeface="Times New Roman"/>
                <a:ea typeface="Calibri"/>
                <a:cs typeface="Times New Roman"/>
              </a:rPr>
              <a:t>  </a:t>
            </a:r>
            <a:r>
              <a:rPr lang="es-CO" b="1" dirty="0" smtClean="0">
                <a:effectLst/>
                <a:latin typeface="Times New Roman"/>
                <a:ea typeface="Calibri"/>
                <a:cs typeface="Times New Roman"/>
              </a:rPr>
              <a:t>Desarrollo de Competencias para el</a:t>
            </a:r>
          </a:p>
          <a:p>
            <a:pPr marL="0" indent="0" algn="just">
              <a:spcAft>
                <a:spcPts val="0"/>
              </a:spcAft>
              <a:buNone/>
            </a:pPr>
            <a:r>
              <a:rPr lang="es-CO" b="1" dirty="0">
                <a:latin typeface="Times New Roman"/>
                <a:ea typeface="Calibri"/>
                <a:cs typeface="Times New Roman"/>
              </a:rPr>
              <a:t> </a:t>
            </a:r>
            <a:r>
              <a:rPr lang="es-CO" b="1" dirty="0" smtClean="0">
                <a:latin typeface="Times New Roman"/>
                <a:ea typeface="Calibri"/>
                <a:cs typeface="Times New Roman"/>
              </a:rPr>
              <a:t>  </a:t>
            </a:r>
            <a:r>
              <a:rPr lang="es-CO" b="1" dirty="0" smtClean="0">
                <a:effectLst/>
                <a:latin typeface="Times New Roman"/>
                <a:ea typeface="Calibri"/>
                <a:cs typeface="Times New Roman"/>
              </a:rPr>
              <a:t>   mejoramiento del Entorno </a:t>
            </a:r>
            <a:r>
              <a:rPr lang="es-CO" dirty="0" smtClean="0">
                <a:effectLst/>
                <a:latin typeface="Times New Roman"/>
                <a:ea typeface="Calibri"/>
                <a:cs typeface="Times New Roman"/>
              </a:rPr>
              <a:t> </a:t>
            </a:r>
            <a:endParaRPr lang="es-CO" sz="2800" dirty="0" smtClean="0">
              <a:ea typeface="Calibri"/>
              <a:cs typeface="Times New Roman"/>
            </a:endParaRPr>
          </a:p>
          <a:p>
            <a:pPr algn="just">
              <a:spcAft>
                <a:spcPts val="0"/>
              </a:spcAft>
              <a:buFont typeface="Wingdings" pitchFamily="2" charset="2"/>
              <a:buChar char="ü"/>
            </a:pPr>
            <a:r>
              <a:rPr lang="es-CO" sz="2800" b="1" dirty="0">
                <a:effectLst/>
                <a:latin typeface="Times New Roman"/>
                <a:ea typeface="Calibri"/>
                <a:cs typeface="Times New Roman"/>
              </a:rPr>
              <a:t> </a:t>
            </a:r>
            <a:r>
              <a:rPr lang="es-CO" sz="2800" b="1" dirty="0" smtClean="0">
                <a:effectLst/>
                <a:latin typeface="Times New Roman"/>
                <a:ea typeface="Calibri"/>
                <a:cs typeface="Times New Roman"/>
              </a:rPr>
              <a:t>  </a:t>
            </a:r>
            <a:r>
              <a:rPr lang="es-CO" b="1" dirty="0" smtClean="0">
                <a:effectLst/>
                <a:latin typeface="Times New Roman"/>
                <a:ea typeface="Calibri"/>
                <a:cs typeface="Times New Roman"/>
              </a:rPr>
              <a:t>Desarrollo de Competencias para potenciar</a:t>
            </a:r>
          </a:p>
          <a:p>
            <a:pPr marL="0" indent="0" algn="just">
              <a:spcAft>
                <a:spcPts val="0"/>
              </a:spcAft>
              <a:buNone/>
            </a:pPr>
            <a:r>
              <a:rPr lang="es-CO" b="1" dirty="0">
                <a:latin typeface="Times New Roman"/>
                <a:ea typeface="Calibri"/>
                <a:cs typeface="Times New Roman"/>
              </a:rPr>
              <a:t> </a:t>
            </a:r>
            <a:r>
              <a:rPr lang="es-CO" b="1" dirty="0" smtClean="0">
                <a:latin typeface="Times New Roman"/>
                <a:ea typeface="Calibri"/>
                <a:cs typeface="Times New Roman"/>
              </a:rPr>
              <a:t>  </a:t>
            </a:r>
            <a:r>
              <a:rPr lang="es-CO" b="1" dirty="0" smtClean="0">
                <a:effectLst/>
                <a:latin typeface="Times New Roman"/>
                <a:ea typeface="Calibri"/>
                <a:cs typeface="Times New Roman"/>
              </a:rPr>
              <a:t>   el emprendimiento personal</a:t>
            </a:r>
            <a:endParaRPr lang="es-CO" sz="2800" dirty="0">
              <a:ea typeface="Calibri"/>
              <a:cs typeface="Times New Roman"/>
            </a:endParaRPr>
          </a:p>
          <a:p>
            <a:endParaRPr lang="es-CO" dirty="0"/>
          </a:p>
        </p:txBody>
      </p:sp>
    </p:spTree>
    <p:extLst>
      <p:ext uri="{BB962C8B-B14F-4D97-AF65-F5344CB8AC3E}">
        <p14:creationId xmlns="" xmlns:p14="http://schemas.microsoft.com/office/powerpoint/2010/main" val="8849136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chemeClr val="accent2">
                    <a:lumMod val="75000"/>
                  </a:schemeClr>
                </a:solidFill>
                <a:latin typeface="Algerian" pitchFamily="82" charset="0"/>
              </a:rPr>
              <a:t>POLITICA DE CALIDAD</a:t>
            </a:r>
            <a:endParaRPr lang="es-CO" b="1" dirty="0">
              <a:solidFill>
                <a:schemeClr val="accent2">
                  <a:lumMod val="75000"/>
                </a:schemeClr>
              </a:solidFill>
              <a:latin typeface="Algerian" pitchFamily="82" charset="0"/>
            </a:endParaRPr>
          </a:p>
        </p:txBody>
      </p:sp>
      <p:sp>
        <p:nvSpPr>
          <p:cNvPr id="3" name="2 Marcador de contenido"/>
          <p:cNvSpPr>
            <a:spLocks noGrp="1"/>
          </p:cNvSpPr>
          <p:nvPr>
            <p:ph idx="1"/>
          </p:nvPr>
        </p:nvSpPr>
        <p:spPr>
          <a:xfrm>
            <a:off x="457200" y="1412776"/>
            <a:ext cx="8229600" cy="5184576"/>
          </a:xfrm>
          <a:blipFill>
            <a:blip r:embed="rId2" cstate="print"/>
            <a:tile tx="0" ty="0" sx="100000" sy="100000" flip="none" algn="tl"/>
          </a:blipFill>
        </p:spPr>
        <p:txBody>
          <a:bodyPr>
            <a:normAutofit fontScale="55000" lnSpcReduction="20000"/>
          </a:bodyPr>
          <a:lstStyle/>
          <a:p>
            <a:pPr marL="152400" indent="0" algn="just">
              <a:lnSpc>
                <a:spcPct val="115000"/>
              </a:lnSpc>
              <a:spcAft>
                <a:spcPts val="0"/>
              </a:spcAft>
              <a:buNone/>
            </a:pPr>
            <a:r>
              <a:rPr lang="es-CO" sz="3600" dirty="0" smtClean="0">
                <a:effectLst/>
                <a:latin typeface="Arial"/>
                <a:ea typeface="Calibri"/>
                <a:cs typeface="Times New Roman"/>
              </a:rPr>
              <a:t>En la Institución Educativa Antonia Santos nos comprometemos a brindar educación de calidad con un alto nivel académico basada en la humanización de la persona que permita el mejoramiento del entorno mediante  procesos  de exigencia en la construcción del conocimiento y el fortalecimiento del espíritu emprendedor de los estudiantes.</a:t>
            </a:r>
          </a:p>
          <a:p>
            <a:pPr marL="152400" indent="0" algn="just">
              <a:lnSpc>
                <a:spcPct val="115000"/>
              </a:lnSpc>
              <a:spcAft>
                <a:spcPts val="0"/>
              </a:spcAft>
              <a:buNone/>
            </a:pPr>
            <a:endParaRPr lang="es-CO" sz="3600" dirty="0" smtClean="0">
              <a:ea typeface="Calibri"/>
              <a:cs typeface="Times New Roman"/>
            </a:endParaRPr>
          </a:p>
          <a:p>
            <a:pPr marL="0" indent="0" algn="just">
              <a:lnSpc>
                <a:spcPct val="115000"/>
              </a:lnSpc>
              <a:spcAft>
                <a:spcPts val="1000"/>
              </a:spcAft>
              <a:buNone/>
            </a:pPr>
            <a:r>
              <a:rPr lang="es-CO" sz="3600" dirty="0" smtClean="0">
                <a:effectLst/>
                <a:latin typeface="Arial"/>
                <a:ea typeface="Calibri"/>
                <a:cs typeface="Times New Roman"/>
              </a:rPr>
              <a:t>  Para ello la Institución Educativa Antonia Santos propende porque:</a:t>
            </a:r>
            <a:endParaRPr lang="es-CO" sz="3600" dirty="0" smtClean="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Su plan estratégico sea coherente con las expectativas de la comunidad</a:t>
            </a:r>
            <a:endParaRPr lang="es-CO" sz="3600" dirty="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El servicio ofrecido satisfaga las necesidades de los usuarios</a:t>
            </a:r>
            <a:endParaRPr lang="es-CO" sz="3600" dirty="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El personal reúna las competencias necesarias para el desarrollo de sus actividades</a:t>
            </a:r>
            <a:endParaRPr lang="es-CO" sz="3600" dirty="0">
              <a:ea typeface="Calibri"/>
              <a:cs typeface="Times New Roman"/>
            </a:endParaRPr>
          </a:p>
          <a:p>
            <a:pPr lvl="0" algn="just">
              <a:lnSpc>
                <a:spcPct val="115000"/>
              </a:lnSpc>
              <a:buFont typeface="Wingdings"/>
              <a:buChar char=""/>
            </a:pPr>
            <a:r>
              <a:rPr lang="es-CO" sz="3600" dirty="0" smtClean="0">
                <a:effectLst/>
                <a:latin typeface="Arial"/>
                <a:ea typeface="Calibri"/>
                <a:cs typeface="Times New Roman"/>
              </a:rPr>
              <a:t> Cuente con los recursos necesarios y adecuados que faciliten la eficiencia organizacional.</a:t>
            </a:r>
            <a:endParaRPr lang="es-CO" sz="3600" dirty="0">
              <a:ea typeface="Calibri"/>
              <a:cs typeface="Times New Roman"/>
            </a:endParaRPr>
          </a:p>
          <a:p>
            <a:endParaRPr lang="es-CO" dirty="0"/>
          </a:p>
        </p:txBody>
      </p:sp>
    </p:spTree>
    <p:extLst>
      <p:ext uri="{BB962C8B-B14F-4D97-AF65-F5344CB8AC3E}">
        <p14:creationId xmlns="" xmlns:p14="http://schemas.microsoft.com/office/powerpoint/2010/main" val="21713799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chemeClr val="accent3">
                    <a:lumMod val="50000"/>
                  </a:schemeClr>
                </a:solidFill>
                <a:latin typeface="Algerian" pitchFamily="82" charset="0"/>
              </a:rPr>
              <a:t>GESTION DIRECTIVA</a:t>
            </a:r>
            <a:endParaRPr lang="es-CO" b="1" dirty="0">
              <a:solidFill>
                <a:schemeClr val="accent3">
                  <a:lumMod val="50000"/>
                </a:schemeClr>
              </a:solidFill>
              <a:latin typeface="Algerian" pitchFamily="82" charset="0"/>
            </a:endParaRPr>
          </a:p>
        </p:txBody>
      </p:sp>
      <p:sp>
        <p:nvSpPr>
          <p:cNvPr id="3" name="2 Marcador de contenido"/>
          <p:cNvSpPr>
            <a:spLocks noGrp="1"/>
          </p:cNvSpPr>
          <p:nvPr>
            <p:ph idx="1"/>
          </p:nvPr>
        </p:nvSpPr>
        <p:spPr/>
        <p:txBody>
          <a:bodyPr>
            <a:normAutofit/>
          </a:bodyPr>
          <a:lstStyle/>
          <a:p>
            <a:pPr algn="ctr"/>
            <a:r>
              <a:rPr lang="es-CO" sz="4800" b="1" dirty="0" smtClean="0">
                <a:solidFill>
                  <a:schemeClr val="accent2">
                    <a:lumMod val="75000"/>
                  </a:schemeClr>
                </a:solidFill>
              </a:rPr>
              <a:t>Gestión  para el Mejoramiento </a:t>
            </a:r>
          </a:p>
          <a:p>
            <a:pPr algn="ctr"/>
            <a:r>
              <a:rPr lang="es-CO" sz="4800" b="1" smtClean="0">
                <a:solidFill>
                  <a:schemeClr val="accent2">
                    <a:lumMod val="75000"/>
                  </a:schemeClr>
                </a:solidFill>
              </a:rPr>
              <a:t> </a:t>
            </a:r>
            <a:r>
              <a:rPr lang="es-CO" sz="4800" dirty="0" smtClean="0">
                <a:hlinkClick r:id="rId2" action="ppaction://hlinkfile"/>
              </a:rPr>
              <a:t>PLANTA FISICA DE LAS SEDES.docx</a:t>
            </a:r>
            <a:endParaRPr lang="es-CO" sz="4800" dirty="0"/>
          </a:p>
        </p:txBody>
      </p:sp>
    </p:spTree>
    <p:extLst>
      <p:ext uri="{BB962C8B-B14F-4D97-AF65-F5344CB8AC3E}">
        <p14:creationId xmlns="" xmlns:p14="http://schemas.microsoft.com/office/powerpoint/2010/main" val="10325664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sz="4800" b="1" dirty="0" smtClean="0">
                <a:solidFill>
                  <a:schemeClr val="accent5">
                    <a:lumMod val="50000"/>
                  </a:schemeClr>
                </a:solidFill>
              </a:rPr>
              <a:t>PROYECTO ANTONIA SANTOS</a:t>
            </a:r>
            <a:endParaRPr lang="es-CO" sz="4800" b="1" dirty="0">
              <a:solidFill>
                <a:schemeClr val="accent5">
                  <a:lumMod val="50000"/>
                </a:schemeClr>
              </a:solidFill>
            </a:endParaRPr>
          </a:p>
        </p:txBody>
      </p:sp>
      <p:sp>
        <p:nvSpPr>
          <p:cNvPr id="3" name="2 Marcador de contenido"/>
          <p:cNvSpPr>
            <a:spLocks noGrp="1"/>
          </p:cNvSpPr>
          <p:nvPr>
            <p:ph idx="1"/>
          </p:nvPr>
        </p:nvSpPr>
        <p:spPr/>
        <p:txBody>
          <a:bodyPr/>
          <a:lstStyle/>
          <a:p>
            <a:pPr marL="0" indent="0" algn="ctr">
              <a:buNone/>
            </a:pPr>
            <a:r>
              <a:rPr lang="es-CO" sz="5400" dirty="0" smtClean="0">
                <a:hlinkClick r:id="rId2" action="ppaction://hlinkfile"/>
              </a:rPr>
              <a:t>ULTIMA VERSION</a:t>
            </a:r>
          </a:p>
          <a:p>
            <a:endParaRPr lang="es-CO" dirty="0">
              <a:hlinkClick r:id="rId2" action="ppaction://hlinkfile"/>
            </a:endParaRPr>
          </a:p>
          <a:p>
            <a:endParaRPr lang="es-CO" dirty="0" smtClean="0">
              <a:hlinkClick r:id="rId2" action="ppaction://hlinkfile"/>
            </a:endParaRPr>
          </a:p>
          <a:p>
            <a:pPr algn="ctr"/>
            <a:r>
              <a:rPr lang="es-CO" dirty="0" smtClean="0">
                <a:hlinkClick r:id="rId2" action="ppaction://hlinkfile"/>
              </a:rPr>
              <a:t>PRESENTACION 9 ABRIL.pdf</a:t>
            </a:r>
            <a:endParaRPr lang="es-CO" dirty="0"/>
          </a:p>
        </p:txBody>
      </p:sp>
    </p:spTree>
    <p:extLst>
      <p:ext uri="{BB962C8B-B14F-4D97-AF65-F5344CB8AC3E}">
        <p14:creationId xmlns="" xmlns:p14="http://schemas.microsoft.com/office/powerpoint/2010/main" val="22934213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b="1" dirty="0" smtClean="0">
                <a:solidFill>
                  <a:srgbClr val="FF0000"/>
                </a:solidFill>
              </a:rPr>
              <a:t>LABORATORIO DE QUIMICA</a:t>
            </a:r>
            <a:endParaRPr lang="es-CO" b="1" dirty="0">
              <a:solidFill>
                <a:srgbClr val="FF0000"/>
              </a:solidFill>
            </a:endParaRPr>
          </a:p>
        </p:txBody>
      </p:sp>
      <p:sp>
        <p:nvSpPr>
          <p:cNvPr id="5" name="4 Marcador de contenido"/>
          <p:cNvSpPr>
            <a:spLocks noGrp="1"/>
          </p:cNvSpPr>
          <p:nvPr>
            <p:ph idx="1"/>
          </p:nvPr>
        </p:nvSpPr>
        <p:spPr/>
        <p:txBody>
          <a:bodyPr/>
          <a:lstStyle/>
          <a:p>
            <a:endParaRPr lang="es-CO" dirty="0"/>
          </a:p>
        </p:txBody>
      </p:sp>
      <p:pic>
        <p:nvPicPr>
          <p:cNvPr id="1028" name="Picture 4" descr="F:\IMG_078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196752"/>
            <a:ext cx="8352928" cy="50405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71521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359</TotalTime>
  <Words>710</Words>
  <Application>Microsoft Office PowerPoint</Application>
  <PresentationFormat>Presentación en pantalla (4:3)</PresentationFormat>
  <Paragraphs>258</Paragraphs>
  <Slides>32</Slides>
  <Notes>1</Notes>
  <HiddenSlides>0</HiddenSlides>
  <MMClips>0</MMClips>
  <ScaleCrop>false</ScaleCrop>
  <HeadingPairs>
    <vt:vector size="4" baseType="variant">
      <vt:variant>
        <vt:lpstr>Tema</vt:lpstr>
      </vt:variant>
      <vt:variant>
        <vt:i4>1</vt:i4>
      </vt:variant>
      <vt:variant>
        <vt:lpstr>Títulos de diapositiva</vt:lpstr>
      </vt:variant>
      <vt:variant>
        <vt:i4>32</vt:i4>
      </vt:variant>
    </vt:vector>
  </HeadingPairs>
  <TitlesOfParts>
    <vt:vector size="33" baseType="lpstr">
      <vt:lpstr>Tema de Office</vt:lpstr>
      <vt:lpstr>    Institución Educativa Antonia Santos Municipio de Yumbo (Valle)</vt:lpstr>
      <vt:lpstr>Diapositiva 2</vt:lpstr>
      <vt:lpstr>                          NUESTRA  MISION</vt:lpstr>
      <vt:lpstr>                          NUESTRA VISION</vt:lpstr>
      <vt:lpstr>FACTORES CLAVES DE EXITO</vt:lpstr>
      <vt:lpstr>POLITICA DE CALIDAD</vt:lpstr>
      <vt:lpstr>GESTION DIRECTIVA</vt:lpstr>
      <vt:lpstr>PROYECTO ANTONIA SANTOS</vt:lpstr>
      <vt:lpstr>LABORATORIO DE QUIMICA</vt:lpstr>
      <vt:lpstr>LABORATORIO DE QUIMICA</vt:lpstr>
      <vt:lpstr>GESTION ACADEMICA</vt:lpstr>
      <vt:lpstr>GESTION ACADEMICA</vt:lpstr>
      <vt:lpstr>GESTION ACADEMICA</vt:lpstr>
      <vt:lpstr>GESTION ACADEMICA</vt:lpstr>
      <vt:lpstr>GESTION ACADEMICA Computador por estudiante</vt:lpstr>
      <vt:lpstr>GESTION ACADEMICA Computador por estudiante</vt:lpstr>
      <vt:lpstr>GESTION ACADEMICA Salidas Pedagógicas</vt:lpstr>
      <vt:lpstr>GESTION ACADEMICA SISTEMA DE EVALUACION DE ESTUDIANTES</vt:lpstr>
      <vt:lpstr>GESTION ACADEMICA SISTEMA DE EVALUACION DE ESTUDIANTES</vt:lpstr>
      <vt:lpstr>GESTION ACADEMICA SISTEMA DE EVALUACION DE ESTUDIANTES</vt:lpstr>
      <vt:lpstr>RESULTADOS</vt:lpstr>
      <vt:lpstr>RESULTADOS</vt:lpstr>
      <vt:lpstr>GESTION ADMINISTRATIVA </vt:lpstr>
      <vt:lpstr>GESTION ADMINISTRATIVA </vt:lpstr>
      <vt:lpstr>GESTION ADMINISTRATIVA </vt:lpstr>
      <vt:lpstr>GESTION ADMINISTRATIVA </vt:lpstr>
      <vt:lpstr>GESTION COMUNITARIA</vt:lpstr>
      <vt:lpstr>GESTION COMUNITARIA CONSEJO DE PADRES DE FAMILIA </vt:lpstr>
      <vt:lpstr>GESTIÓN FINANCIERA</vt:lpstr>
      <vt:lpstr>INGRESOS ENERO A JUNIO 2015.</vt:lpstr>
      <vt:lpstr>GASTOS ENERO A JUNIO 2015.</vt:lpstr>
      <vt:lpstr>SALDO A JUNIO 2015.</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Institución Educativa Antonia Santos Municipio de Yumbo (Valle)</dc:title>
  <dc:creator>RECTOR</dc:creator>
  <cp:lastModifiedBy>Tesoreria</cp:lastModifiedBy>
  <cp:revision>34</cp:revision>
  <dcterms:created xsi:type="dcterms:W3CDTF">2015-08-10T15:53:40Z</dcterms:created>
  <dcterms:modified xsi:type="dcterms:W3CDTF">2015-08-13T13:21:13Z</dcterms:modified>
</cp:coreProperties>
</file>