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1" r:id="rId2"/>
    <p:sldId id="258" r:id="rId3"/>
    <p:sldId id="264" r:id="rId4"/>
    <p:sldId id="286" r:id="rId5"/>
    <p:sldId id="287" r:id="rId6"/>
    <p:sldId id="297" r:id="rId7"/>
    <p:sldId id="299" r:id="rId8"/>
    <p:sldId id="288" r:id="rId9"/>
    <p:sldId id="289" r:id="rId10"/>
    <p:sldId id="290" r:id="rId11"/>
    <p:sldId id="300" r:id="rId12"/>
    <p:sldId id="292" r:id="rId13"/>
    <p:sldId id="298" r:id="rId14"/>
    <p:sldId id="293" r:id="rId15"/>
    <p:sldId id="301" r:id="rId16"/>
    <p:sldId id="294" r:id="rId17"/>
    <p:sldId id="296" r:id="rId18"/>
    <p:sldId id="295" r:id="rId19"/>
  </p:sldIdLst>
  <p:sldSz cx="9144000" cy="6858000" type="screen4x3"/>
  <p:notesSz cx="6858000" cy="9144000"/>
  <p:custShowLst>
    <p:custShow name="Primera" id="0">
      <p:sldLst>
        <p:sld r:id="rId2"/>
        <p:sld r:id="rId3"/>
        <p:sld r:id="rId4"/>
      </p:sldLst>
    </p:custShow>
  </p:custShowLst>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68" autoAdjust="0"/>
    <p:restoredTop sz="92473" autoAdjust="0"/>
  </p:normalViewPr>
  <p:slideViewPr>
    <p:cSldViewPr>
      <p:cViewPr varScale="1">
        <p:scale>
          <a:sx n="67" d="100"/>
          <a:sy n="67" d="100"/>
        </p:scale>
        <p:origin x="-52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O"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C67517-96F1-4353-B77E-A6F51B8D6C3D}" type="datetimeFigureOut">
              <a:rPr lang="es-CO" smtClean="0"/>
              <a:pPr/>
              <a:t>27/02/2014</a:t>
            </a:fld>
            <a:endParaRPr lang="es-CO"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O"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O"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135116-D0AB-4FAA-BB3A-38F77B3C6AAA}" type="slidenum">
              <a:rPr lang="es-CO" smtClean="0"/>
              <a:pPr/>
              <a:t>‹Nº›</a:t>
            </a:fld>
            <a:endParaRPr lang="es-CO"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12B7C62B-3E7D-434B-A811-7C1DFECF8F29}" type="datetimeFigureOut">
              <a:rPr lang="es-CO" smtClean="0"/>
              <a:pPr/>
              <a:t>27/02/2014</a:t>
            </a:fld>
            <a:endParaRPr lang="es-CO" dirty="0"/>
          </a:p>
        </p:txBody>
      </p:sp>
      <p:sp>
        <p:nvSpPr>
          <p:cNvPr id="5" name="4 Marcador de pie de página"/>
          <p:cNvSpPr>
            <a:spLocks noGrp="1"/>
          </p:cNvSpPr>
          <p:nvPr>
            <p:ph type="ftr" sz="quarter" idx="11"/>
          </p:nvPr>
        </p:nvSpPr>
        <p:spPr/>
        <p:txBody>
          <a:bodyPr/>
          <a:lstStyle/>
          <a:p>
            <a:endParaRPr lang="es-CO" dirty="0"/>
          </a:p>
        </p:txBody>
      </p:sp>
      <p:sp>
        <p:nvSpPr>
          <p:cNvPr id="6" name="5 Marcador de número de diapositiva"/>
          <p:cNvSpPr>
            <a:spLocks noGrp="1"/>
          </p:cNvSpPr>
          <p:nvPr>
            <p:ph type="sldNum" sz="quarter" idx="12"/>
          </p:nvPr>
        </p:nvSpPr>
        <p:spPr/>
        <p:txBody>
          <a:bodyPr/>
          <a:lstStyle/>
          <a:p>
            <a:fld id="{DDC1D8DF-7B93-4415-B72E-35413F2050D6}" type="slidenum">
              <a:rPr lang="es-CO" smtClean="0"/>
              <a:pPr/>
              <a:t>‹Nº›</a:t>
            </a:fld>
            <a:endParaRPr lang="es-CO"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12B7C62B-3E7D-434B-A811-7C1DFECF8F29}" type="datetimeFigureOut">
              <a:rPr lang="es-CO" smtClean="0"/>
              <a:pPr/>
              <a:t>27/02/2014</a:t>
            </a:fld>
            <a:endParaRPr lang="es-CO" dirty="0"/>
          </a:p>
        </p:txBody>
      </p:sp>
      <p:sp>
        <p:nvSpPr>
          <p:cNvPr id="5" name="4 Marcador de pie de página"/>
          <p:cNvSpPr>
            <a:spLocks noGrp="1"/>
          </p:cNvSpPr>
          <p:nvPr>
            <p:ph type="ftr" sz="quarter" idx="11"/>
          </p:nvPr>
        </p:nvSpPr>
        <p:spPr/>
        <p:txBody>
          <a:bodyPr/>
          <a:lstStyle/>
          <a:p>
            <a:endParaRPr lang="es-CO" dirty="0"/>
          </a:p>
        </p:txBody>
      </p:sp>
      <p:sp>
        <p:nvSpPr>
          <p:cNvPr id="6" name="5 Marcador de número de diapositiva"/>
          <p:cNvSpPr>
            <a:spLocks noGrp="1"/>
          </p:cNvSpPr>
          <p:nvPr>
            <p:ph type="sldNum" sz="quarter" idx="12"/>
          </p:nvPr>
        </p:nvSpPr>
        <p:spPr/>
        <p:txBody>
          <a:bodyPr/>
          <a:lstStyle/>
          <a:p>
            <a:fld id="{DDC1D8DF-7B93-4415-B72E-35413F2050D6}" type="slidenum">
              <a:rPr lang="es-CO" smtClean="0"/>
              <a:pPr/>
              <a:t>‹Nº›</a:t>
            </a:fld>
            <a:endParaRPr lang="es-CO"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12B7C62B-3E7D-434B-A811-7C1DFECF8F29}" type="datetimeFigureOut">
              <a:rPr lang="es-CO" smtClean="0"/>
              <a:pPr/>
              <a:t>27/02/2014</a:t>
            </a:fld>
            <a:endParaRPr lang="es-CO" dirty="0"/>
          </a:p>
        </p:txBody>
      </p:sp>
      <p:sp>
        <p:nvSpPr>
          <p:cNvPr id="5" name="4 Marcador de pie de página"/>
          <p:cNvSpPr>
            <a:spLocks noGrp="1"/>
          </p:cNvSpPr>
          <p:nvPr>
            <p:ph type="ftr" sz="quarter" idx="11"/>
          </p:nvPr>
        </p:nvSpPr>
        <p:spPr/>
        <p:txBody>
          <a:bodyPr/>
          <a:lstStyle/>
          <a:p>
            <a:endParaRPr lang="es-CO" dirty="0"/>
          </a:p>
        </p:txBody>
      </p:sp>
      <p:sp>
        <p:nvSpPr>
          <p:cNvPr id="6" name="5 Marcador de número de diapositiva"/>
          <p:cNvSpPr>
            <a:spLocks noGrp="1"/>
          </p:cNvSpPr>
          <p:nvPr>
            <p:ph type="sldNum" sz="quarter" idx="12"/>
          </p:nvPr>
        </p:nvSpPr>
        <p:spPr/>
        <p:txBody>
          <a:bodyPr/>
          <a:lstStyle/>
          <a:p>
            <a:fld id="{DDC1D8DF-7B93-4415-B72E-35413F2050D6}" type="slidenum">
              <a:rPr lang="es-CO" smtClean="0"/>
              <a:pPr/>
              <a:t>‹Nº›</a:t>
            </a:fld>
            <a:endParaRPr lang="es-CO"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12B7C62B-3E7D-434B-A811-7C1DFECF8F29}" type="datetimeFigureOut">
              <a:rPr lang="es-CO" smtClean="0"/>
              <a:pPr/>
              <a:t>27/02/2014</a:t>
            </a:fld>
            <a:endParaRPr lang="es-CO" dirty="0"/>
          </a:p>
        </p:txBody>
      </p:sp>
      <p:sp>
        <p:nvSpPr>
          <p:cNvPr id="5" name="4 Marcador de pie de página"/>
          <p:cNvSpPr>
            <a:spLocks noGrp="1"/>
          </p:cNvSpPr>
          <p:nvPr>
            <p:ph type="ftr" sz="quarter" idx="11"/>
          </p:nvPr>
        </p:nvSpPr>
        <p:spPr/>
        <p:txBody>
          <a:bodyPr/>
          <a:lstStyle/>
          <a:p>
            <a:endParaRPr lang="es-CO" dirty="0"/>
          </a:p>
        </p:txBody>
      </p:sp>
      <p:sp>
        <p:nvSpPr>
          <p:cNvPr id="6" name="5 Marcador de número de diapositiva"/>
          <p:cNvSpPr>
            <a:spLocks noGrp="1"/>
          </p:cNvSpPr>
          <p:nvPr>
            <p:ph type="sldNum" sz="quarter" idx="12"/>
          </p:nvPr>
        </p:nvSpPr>
        <p:spPr/>
        <p:txBody>
          <a:bodyPr/>
          <a:lstStyle/>
          <a:p>
            <a:fld id="{DDC1D8DF-7B93-4415-B72E-35413F2050D6}" type="slidenum">
              <a:rPr lang="es-CO" smtClean="0"/>
              <a:pPr/>
              <a:t>‹Nº›</a:t>
            </a:fld>
            <a:endParaRPr lang="es-CO"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12B7C62B-3E7D-434B-A811-7C1DFECF8F29}" type="datetimeFigureOut">
              <a:rPr lang="es-CO" smtClean="0"/>
              <a:pPr/>
              <a:t>27/02/2014</a:t>
            </a:fld>
            <a:endParaRPr lang="es-CO" dirty="0"/>
          </a:p>
        </p:txBody>
      </p:sp>
      <p:sp>
        <p:nvSpPr>
          <p:cNvPr id="5" name="4 Marcador de pie de página"/>
          <p:cNvSpPr>
            <a:spLocks noGrp="1"/>
          </p:cNvSpPr>
          <p:nvPr>
            <p:ph type="ftr" sz="quarter" idx="11"/>
          </p:nvPr>
        </p:nvSpPr>
        <p:spPr/>
        <p:txBody>
          <a:bodyPr/>
          <a:lstStyle/>
          <a:p>
            <a:endParaRPr lang="es-CO" dirty="0"/>
          </a:p>
        </p:txBody>
      </p:sp>
      <p:sp>
        <p:nvSpPr>
          <p:cNvPr id="6" name="5 Marcador de número de diapositiva"/>
          <p:cNvSpPr>
            <a:spLocks noGrp="1"/>
          </p:cNvSpPr>
          <p:nvPr>
            <p:ph type="sldNum" sz="quarter" idx="12"/>
          </p:nvPr>
        </p:nvSpPr>
        <p:spPr/>
        <p:txBody>
          <a:bodyPr/>
          <a:lstStyle/>
          <a:p>
            <a:fld id="{DDC1D8DF-7B93-4415-B72E-35413F2050D6}" type="slidenum">
              <a:rPr lang="es-CO" smtClean="0"/>
              <a:pPr/>
              <a:t>‹Nº›</a:t>
            </a:fld>
            <a:endParaRPr lang="es-CO"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12B7C62B-3E7D-434B-A811-7C1DFECF8F29}" type="datetimeFigureOut">
              <a:rPr lang="es-CO" smtClean="0"/>
              <a:pPr/>
              <a:t>27/02/2014</a:t>
            </a:fld>
            <a:endParaRPr lang="es-CO" dirty="0"/>
          </a:p>
        </p:txBody>
      </p:sp>
      <p:sp>
        <p:nvSpPr>
          <p:cNvPr id="6" name="5 Marcador de pie de página"/>
          <p:cNvSpPr>
            <a:spLocks noGrp="1"/>
          </p:cNvSpPr>
          <p:nvPr>
            <p:ph type="ftr" sz="quarter" idx="11"/>
          </p:nvPr>
        </p:nvSpPr>
        <p:spPr/>
        <p:txBody>
          <a:bodyPr/>
          <a:lstStyle/>
          <a:p>
            <a:endParaRPr lang="es-CO" dirty="0"/>
          </a:p>
        </p:txBody>
      </p:sp>
      <p:sp>
        <p:nvSpPr>
          <p:cNvPr id="7" name="6 Marcador de número de diapositiva"/>
          <p:cNvSpPr>
            <a:spLocks noGrp="1"/>
          </p:cNvSpPr>
          <p:nvPr>
            <p:ph type="sldNum" sz="quarter" idx="12"/>
          </p:nvPr>
        </p:nvSpPr>
        <p:spPr/>
        <p:txBody>
          <a:bodyPr/>
          <a:lstStyle/>
          <a:p>
            <a:fld id="{DDC1D8DF-7B93-4415-B72E-35413F2050D6}" type="slidenum">
              <a:rPr lang="es-CO" smtClean="0"/>
              <a:pPr/>
              <a:t>‹Nº›</a:t>
            </a:fld>
            <a:endParaRPr lang="es-CO"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12B7C62B-3E7D-434B-A811-7C1DFECF8F29}" type="datetimeFigureOut">
              <a:rPr lang="es-CO" smtClean="0"/>
              <a:pPr/>
              <a:t>27/02/2014</a:t>
            </a:fld>
            <a:endParaRPr lang="es-CO" dirty="0"/>
          </a:p>
        </p:txBody>
      </p:sp>
      <p:sp>
        <p:nvSpPr>
          <p:cNvPr id="8" name="7 Marcador de pie de página"/>
          <p:cNvSpPr>
            <a:spLocks noGrp="1"/>
          </p:cNvSpPr>
          <p:nvPr>
            <p:ph type="ftr" sz="quarter" idx="11"/>
          </p:nvPr>
        </p:nvSpPr>
        <p:spPr/>
        <p:txBody>
          <a:bodyPr/>
          <a:lstStyle/>
          <a:p>
            <a:endParaRPr lang="es-CO" dirty="0"/>
          </a:p>
        </p:txBody>
      </p:sp>
      <p:sp>
        <p:nvSpPr>
          <p:cNvPr id="9" name="8 Marcador de número de diapositiva"/>
          <p:cNvSpPr>
            <a:spLocks noGrp="1"/>
          </p:cNvSpPr>
          <p:nvPr>
            <p:ph type="sldNum" sz="quarter" idx="12"/>
          </p:nvPr>
        </p:nvSpPr>
        <p:spPr/>
        <p:txBody>
          <a:bodyPr/>
          <a:lstStyle/>
          <a:p>
            <a:fld id="{DDC1D8DF-7B93-4415-B72E-35413F2050D6}" type="slidenum">
              <a:rPr lang="es-CO" smtClean="0"/>
              <a:pPr/>
              <a:t>‹Nº›</a:t>
            </a:fld>
            <a:endParaRPr lang="es-CO"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12B7C62B-3E7D-434B-A811-7C1DFECF8F29}" type="datetimeFigureOut">
              <a:rPr lang="es-CO" smtClean="0"/>
              <a:pPr/>
              <a:t>27/02/2014</a:t>
            </a:fld>
            <a:endParaRPr lang="es-CO" dirty="0"/>
          </a:p>
        </p:txBody>
      </p:sp>
      <p:sp>
        <p:nvSpPr>
          <p:cNvPr id="4" name="3 Marcador de pie de página"/>
          <p:cNvSpPr>
            <a:spLocks noGrp="1"/>
          </p:cNvSpPr>
          <p:nvPr>
            <p:ph type="ftr" sz="quarter" idx="11"/>
          </p:nvPr>
        </p:nvSpPr>
        <p:spPr/>
        <p:txBody>
          <a:bodyPr/>
          <a:lstStyle/>
          <a:p>
            <a:endParaRPr lang="es-CO" dirty="0"/>
          </a:p>
        </p:txBody>
      </p:sp>
      <p:sp>
        <p:nvSpPr>
          <p:cNvPr id="5" name="4 Marcador de número de diapositiva"/>
          <p:cNvSpPr>
            <a:spLocks noGrp="1"/>
          </p:cNvSpPr>
          <p:nvPr>
            <p:ph type="sldNum" sz="quarter" idx="12"/>
          </p:nvPr>
        </p:nvSpPr>
        <p:spPr/>
        <p:txBody>
          <a:bodyPr/>
          <a:lstStyle/>
          <a:p>
            <a:fld id="{DDC1D8DF-7B93-4415-B72E-35413F2050D6}" type="slidenum">
              <a:rPr lang="es-CO" smtClean="0"/>
              <a:pPr/>
              <a:t>‹Nº›</a:t>
            </a:fld>
            <a:endParaRPr lang="es-CO"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2B7C62B-3E7D-434B-A811-7C1DFECF8F29}" type="datetimeFigureOut">
              <a:rPr lang="es-CO" smtClean="0"/>
              <a:pPr/>
              <a:t>27/02/2014</a:t>
            </a:fld>
            <a:endParaRPr lang="es-CO" dirty="0"/>
          </a:p>
        </p:txBody>
      </p:sp>
      <p:sp>
        <p:nvSpPr>
          <p:cNvPr id="3" name="2 Marcador de pie de página"/>
          <p:cNvSpPr>
            <a:spLocks noGrp="1"/>
          </p:cNvSpPr>
          <p:nvPr>
            <p:ph type="ftr" sz="quarter" idx="11"/>
          </p:nvPr>
        </p:nvSpPr>
        <p:spPr/>
        <p:txBody>
          <a:bodyPr/>
          <a:lstStyle/>
          <a:p>
            <a:endParaRPr lang="es-CO" dirty="0"/>
          </a:p>
        </p:txBody>
      </p:sp>
      <p:sp>
        <p:nvSpPr>
          <p:cNvPr id="4" name="3 Marcador de número de diapositiva"/>
          <p:cNvSpPr>
            <a:spLocks noGrp="1"/>
          </p:cNvSpPr>
          <p:nvPr>
            <p:ph type="sldNum" sz="quarter" idx="12"/>
          </p:nvPr>
        </p:nvSpPr>
        <p:spPr/>
        <p:txBody>
          <a:bodyPr/>
          <a:lstStyle/>
          <a:p>
            <a:fld id="{DDC1D8DF-7B93-4415-B72E-35413F2050D6}" type="slidenum">
              <a:rPr lang="es-CO" smtClean="0"/>
              <a:pPr/>
              <a:t>‹Nº›</a:t>
            </a:fld>
            <a:endParaRPr lang="es-CO"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2B7C62B-3E7D-434B-A811-7C1DFECF8F29}" type="datetimeFigureOut">
              <a:rPr lang="es-CO" smtClean="0"/>
              <a:pPr/>
              <a:t>27/02/2014</a:t>
            </a:fld>
            <a:endParaRPr lang="es-CO" dirty="0"/>
          </a:p>
        </p:txBody>
      </p:sp>
      <p:sp>
        <p:nvSpPr>
          <p:cNvPr id="6" name="5 Marcador de pie de página"/>
          <p:cNvSpPr>
            <a:spLocks noGrp="1"/>
          </p:cNvSpPr>
          <p:nvPr>
            <p:ph type="ftr" sz="quarter" idx="11"/>
          </p:nvPr>
        </p:nvSpPr>
        <p:spPr/>
        <p:txBody>
          <a:bodyPr/>
          <a:lstStyle/>
          <a:p>
            <a:endParaRPr lang="es-CO" dirty="0"/>
          </a:p>
        </p:txBody>
      </p:sp>
      <p:sp>
        <p:nvSpPr>
          <p:cNvPr id="7" name="6 Marcador de número de diapositiva"/>
          <p:cNvSpPr>
            <a:spLocks noGrp="1"/>
          </p:cNvSpPr>
          <p:nvPr>
            <p:ph type="sldNum" sz="quarter" idx="12"/>
          </p:nvPr>
        </p:nvSpPr>
        <p:spPr/>
        <p:txBody>
          <a:bodyPr/>
          <a:lstStyle/>
          <a:p>
            <a:fld id="{DDC1D8DF-7B93-4415-B72E-35413F2050D6}" type="slidenum">
              <a:rPr lang="es-CO" smtClean="0"/>
              <a:pPr/>
              <a:t>‹Nº›</a:t>
            </a:fld>
            <a:endParaRPr lang="es-CO"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2B7C62B-3E7D-434B-A811-7C1DFECF8F29}" type="datetimeFigureOut">
              <a:rPr lang="es-CO" smtClean="0"/>
              <a:pPr/>
              <a:t>27/02/2014</a:t>
            </a:fld>
            <a:endParaRPr lang="es-CO" dirty="0"/>
          </a:p>
        </p:txBody>
      </p:sp>
      <p:sp>
        <p:nvSpPr>
          <p:cNvPr id="6" name="5 Marcador de pie de página"/>
          <p:cNvSpPr>
            <a:spLocks noGrp="1"/>
          </p:cNvSpPr>
          <p:nvPr>
            <p:ph type="ftr" sz="quarter" idx="11"/>
          </p:nvPr>
        </p:nvSpPr>
        <p:spPr/>
        <p:txBody>
          <a:bodyPr/>
          <a:lstStyle/>
          <a:p>
            <a:endParaRPr lang="es-CO" dirty="0"/>
          </a:p>
        </p:txBody>
      </p:sp>
      <p:sp>
        <p:nvSpPr>
          <p:cNvPr id="7" name="6 Marcador de número de diapositiva"/>
          <p:cNvSpPr>
            <a:spLocks noGrp="1"/>
          </p:cNvSpPr>
          <p:nvPr>
            <p:ph type="sldNum" sz="quarter" idx="12"/>
          </p:nvPr>
        </p:nvSpPr>
        <p:spPr/>
        <p:txBody>
          <a:bodyPr/>
          <a:lstStyle/>
          <a:p>
            <a:fld id="{DDC1D8DF-7B93-4415-B72E-35413F2050D6}" type="slidenum">
              <a:rPr lang="es-CO" smtClean="0"/>
              <a:pPr/>
              <a:t>‹Nº›</a:t>
            </a:fld>
            <a:endParaRPr lang="es-CO"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50000">
              <a:schemeClr val="accent1">
                <a:tint val="44500"/>
                <a:satMod val="160000"/>
              </a:schemeClr>
            </a:gs>
            <a:gs pos="100000">
              <a:schemeClr val="accent1">
                <a:tint val="23500"/>
                <a:satMod val="160000"/>
              </a:schemeClr>
            </a:gs>
          </a:gsLst>
          <a:lin ang="18900000" scaled="1"/>
          <a:tileRect/>
        </a:gra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B7C62B-3E7D-434B-A811-7C1DFECF8F29}" type="datetimeFigureOut">
              <a:rPr lang="es-CO" smtClean="0"/>
              <a:pPr/>
              <a:t>27/02/2014</a:t>
            </a:fld>
            <a:endParaRPr lang="es-CO"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C1D8DF-7B93-4415-B72E-35413F2050D6}" type="slidenum">
              <a:rPr lang="es-CO" smtClean="0"/>
              <a:pPr/>
              <a:t>‹Nº›</a:t>
            </a:fld>
            <a:endParaRPr lang="es-CO"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4.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0.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0.jpe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image" Target="../media/image29.jpe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5.jpeg"/><Relationship Id="rId11" Type="http://schemas.openxmlformats.org/officeDocument/2006/relationships/image" Target="../media/image1.png"/><Relationship Id="rId5" Type="http://schemas.openxmlformats.org/officeDocument/2006/relationships/image" Target="../media/image24.jpeg"/><Relationship Id="rId10" Type="http://schemas.openxmlformats.org/officeDocument/2006/relationships/slide" Target="slide4.xml"/><Relationship Id="rId4" Type="http://schemas.openxmlformats.org/officeDocument/2006/relationships/image" Target="../media/image23.jpeg"/><Relationship Id="rId9"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5.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 Target="slide9.xml"/><Relationship Id="rId7"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4.xml"/><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jpeg"/><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971600" y="2059190"/>
            <a:ext cx="7272808" cy="649730"/>
          </a:xfrm>
          <a:prstGeom prst="rect">
            <a:avLst/>
          </a:prstGeom>
          <a:noFill/>
        </p:spPr>
        <p:txBody>
          <a:bodyPr wrap="square" lIns="91440" tIns="45720" rIns="91440" bIns="45720">
            <a:spAutoFit/>
          </a:bodyPr>
          <a:lstStyle/>
          <a:p>
            <a:pPr algn="ctr">
              <a:lnSpc>
                <a:spcPts val="4000"/>
              </a:lnSpc>
            </a:pPr>
            <a:r>
              <a:rPr lang="es-CO" sz="51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EJECUCIÓN DE RECURSOS.</a:t>
            </a:r>
            <a:endParaRPr lang="es-CO" sz="51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 name="2 Rectángulo"/>
          <p:cNvSpPr/>
          <p:nvPr/>
        </p:nvSpPr>
        <p:spPr>
          <a:xfrm>
            <a:off x="971600" y="2923286"/>
            <a:ext cx="7272808" cy="1162691"/>
          </a:xfrm>
          <a:prstGeom prst="rect">
            <a:avLst/>
          </a:prstGeom>
          <a:noFill/>
        </p:spPr>
        <p:txBody>
          <a:bodyPr wrap="square" lIns="91440" tIns="45720" rIns="91440" bIns="45720">
            <a:spAutoFit/>
          </a:bodyPr>
          <a:lstStyle/>
          <a:p>
            <a:pPr algn="ctr">
              <a:lnSpc>
                <a:spcPts val="4000"/>
              </a:lnSpc>
            </a:pPr>
            <a:r>
              <a:rPr lang="es-CO" sz="51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FONDO DE SERVICIOS EDUCATIVOS.</a:t>
            </a:r>
            <a:endParaRPr lang="es-CO" sz="51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4" name="1 Imagen" descr="ESCUDO.png"/>
          <p:cNvPicPr>
            <a:picLocks noChangeAspect="1"/>
          </p:cNvPicPr>
          <p:nvPr/>
        </p:nvPicPr>
        <p:blipFill>
          <a:blip r:embed="rId2" cstate="print"/>
          <a:srcRect/>
          <a:stretch>
            <a:fillRect/>
          </a:stretch>
        </p:blipFill>
        <p:spPr bwMode="auto">
          <a:xfrm>
            <a:off x="-1" y="-1"/>
            <a:ext cx="1214771" cy="1268761"/>
          </a:xfrm>
          <a:prstGeom prst="rect">
            <a:avLst/>
          </a:prstGeom>
          <a:noFill/>
          <a:ln w="9525">
            <a:noFill/>
            <a:miter lim="800000"/>
            <a:headEnd/>
            <a:tailEnd/>
          </a:ln>
        </p:spPr>
      </p:pic>
      <p:sp>
        <p:nvSpPr>
          <p:cNvPr id="5" name="4 Rectángulo"/>
          <p:cNvSpPr/>
          <p:nvPr/>
        </p:nvSpPr>
        <p:spPr>
          <a:xfrm>
            <a:off x="971600" y="4363446"/>
            <a:ext cx="7272808" cy="649730"/>
          </a:xfrm>
          <a:prstGeom prst="rect">
            <a:avLst/>
          </a:prstGeom>
          <a:noFill/>
        </p:spPr>
        <p:txBody>
          <a:bodyPr wrap="square" lIns="91440" tIns="45720" rIns="91440" bIns="45720">
            <a:spAutoFit/>
          </a:bodyPr>
          <a:lstStyle/>
          <a:p>
            <a:pPr algn="ctr">
              <a:lnSpc>
                <a:spcPts val="4000"/>
              </a:lnSpc>
            </a:pPr>
            <a:r>
              <a:rPr lang="es-CO" sz="51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INGRESOS.</a:t>
            </a:r>
            <a:endParaRPr lang="es-CO" sz="51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059832" y="272837"/>
            <a:ext cx="5904656" cy="4524315"/>
          </a:xfrm>
          <a:prstGeom prst="rect">
            <a:avLst/>
          </a:prstGeom>
        </p:spPr>
        <p:txBody>
          <a:bodyPr wrap="square">
            <a:spAutoFit/>
          </a:bodyPr>
          <a:lstStyle/>
          <a:p>
            <a:pPr lvl="0" algn="just"/>
            <a:r>
              <a:rPr lang="es-CO" sz="1600" b="1" dirty="0" smtClean="0">
                <a:latin typeface="Arial" pitchFamily="34" charset="0"/>
                <a:cs typeface="Arial" pitchFamily="34" charset="0"/>
              </a:rPr>
              <a:t>Compra de Equipos.</a:t>
            </a:r>
          </a:p>
          <a:p>
            <a:pPr algn="just"/>
            <a:r>
              <a:rPr lang="es-CO" sz="1600" dirty="0" smtClean="0">
                <a:latin typeface="Arial" pitchFamily="34" charset="0"/>
                <a:cs typeface="Arial" pitchFamily="34" charset="0"/>
              </a:rPr>
              <a:t>Contrato 07-2013, Suministro de ciento veinte (120) Pupitres unipersonal, mesa en tubo redondo 7/8 calibre 18, mesa con manea de refuerzo en tubo 5/8, lámina calibre 22 para cajón portalibros con gancho para colgar, superficie triple de 15 mil con acabado al natural, con portalápiz, silla apilable en tubo redondo 7/8 calibre 18, sentadero y espaldar anatómicos en </a:t>
            </a:r>
            <a:r>
              <a:rPr lang="es-CO" sz="1600" dirty="0" err="1" smtClean="0">
                <a:latin typeface="Arial" pitchFamily="34" charset="0"/>
                <a:cs typeface="Arial" pitchFamily="34" charset="0"/>
              </a:rPr>
              <a:t>triplex</a:t>
            </a:r>
            <a:r>
              <a:rPr lang="es-CO" sz="1600" dirty="0" smtClean="0">
                <a:latin typeface="Arial" pitchFamily="34" charset="0"/>
                <a:cs typeface="Arial" pitchFamily="34" charset="0"/>
              </a:rPr>
              <a:t> de 12 </a:t>
            </a:r>
            <a:r>
              <a:rPr lang="es-CO" sz="1600" dirty="0" err="1" smtClean="0">
                <a:latin typeface="Arial" pitchFamily="34" charset="0"/>
                <a:cs typeface="Arial" pitchFamily="34" charset="0"/>
              </a:rPr>
              <a:t>mlm</a:t>
            </a:r>
            <a:r>
              <a:rPr lang="es-CO" sz="1600" dirty="0" smtClean="0">
                <a:latin typeface="Arial" pitchFamily="34" charset="0"/>
                <a:cs typeface="Arial" pitchFamily="34" charset="0"/>
              </a:rPr>
              <a:t>, tornillería con aplicación de </a:t>
            </a:r>
            <a:r>
              <a:rPr lang="es-CO" sz="1600" dirty="0" err="1" smtClean="0">
                <a:latin typeface="Arial" pitchFamily="34" charset="0"/>
                <a:cs typeface="Arial" pitchFamily="34" charset="0"/>
              </a:rPr>
              <a:t>loctite</a:t>
            </a:r>
            <a:r>
              <a:rPr lang="es-CO" sz="1600" dirty="0" smtClean="0">
                <a:latin typeface="Arial" pitchFamily="34" charset="0"/>
                <a:cs typeface="Arial" pitchFamily="34" charset="0"/>
              </a:rPr>
              <a:t> para evitar que sean removidas, pintura electrostática, soldadura </a:t>
            </a:r>
            <a:r>
              <a:rPr lang="es-CO" sz="1600" dirty="0" err="1" smtClean="0">
                <a:latin typeface="Arial" pitchFamily="34" charset="0"/>
                <a:cs typeface="Arial" pitchFamily="34" charset="0"/>
              </a:rPr>
              <a:t>mig</a:t>
            </a:r>
            <a:r>
              <a:rPr lang="es-CO" sz="1600" dirty="0" smtClean="0">
                <a:latin typeface="Arial" pitchFamily="34" charset="0"/>
                <a:cs typeface="Arial" pitchFamily="34" charset="0"/>
              </a:rPr>
              <a:t>. Medidas: 0.60 </a:t>
            </a:r>
            <a:r>
              <a:rPr lang="es-CO" sz="1600" dirty="0" err="1" smtClean="0">
                <a:latin typeface="Arial" pitchFamily="34" charset="0"/>
                <a:cs typeface="Arial" pitchFamily="34" charset="0"/>
              </a:rPr>
              <a:t>mts</a:t>
            </a:r>
            <a:r>
              <a:rPr lang="es-CO" sz="1600" dirty="0" smtClean="0">
                <a:latin typeface="Arial" pitchFamily="34" charset="0"/>
                <a:cs typeface="Arial" pitchFamily="34" charset="0"/>
              </a:rPr>
              <a:t> de frente x 0.40 </a:t>
            </a:r>
            <a:r>
              <a:rPr lang="es-CO" sz="1600" dirty="0" err="1" smtClean="0">
                <a:latin typeface="Arial" pitchFamily="34" charset="0"/>
                <a:cs typeface="Arial" pitchFamily="34" charset="0"/>
              </a:rPr>
              <a:t>mts</a:t>
            </a:r>
            <a:r>
              <a:rPr lang="es-CO" sz="1600" dirty="0" smtClean="0">
                <a:latin typeface="Arial" pitchFamily="34" charset="0"/>
                <a:cs typeface="Arial" pitchFamily="34" charset="0"/>
              </a:rPr>
              <a:t> de fondo y 0.67 </a:t>
            </a:r>
            <a:r>
              <a:rPr lang="es-CO" sz="1600" dirty="0" err="1" smtClean="0">
                <a:latin typeface="Arial" pitchFamily="34" charset="0"/>
                <a:cs typeface="Arial" pitchFamily="34" charset="0"/>
              </a:rPr>
              <a:t>mts</a:t>
            </a:r>
            <a:r>
              <a:rPr lang="es-CO" sz="1600" dirty="0" smtClean="0">
                <a:latin typeface="Arial" pitchFamily="34" charset="0"/>
                <a:cs typeface="Arial" pitchFamily="34" charset="0"/>
              </a:rPr>
              <a:t> de altura.</a:t>
            </a:r>
          </a:p>
          <a:p>
            <a:pPr algn="just"/>
            <a:endParaRPr lang="es-CO" sz="1600" dirty="0" smtClean="0">
              <a:latin typeface="Arial" pitchFamily="34" charset="0"/>
              <a:cs typeface="Arial" pitchFamily="34" charset="0"/>
            </a:endParaRPr>
          </a:p>
          <a:p>
            <a:pPr algn="just"/>
            <a:r>
              <a:rPr lang="es-CO" sz="1600" dirty="0" smtClean="0">
                <a:latin typeface="Arial" pitchFamily="34" charset="0"/>
                <a:cs typeface="Arial" pitchFamily="34" charset="0"/>
              </a:rPr>
              <a:t>Contrato 09-2013, Suministro, Instalación y capacitación cámaras de seguridad </a:t>
            </a:r>
            <a:r>
              <a:rPr lang="es-CO" sz="1600" dirty="0" err="1" smtClean="0">
                <a:latin typeface="Arial" pitchFamily="34" charset="0"/>
                <a:cs typeface="Arial" pitchFamily="34" charset="0"/>
              </a:rPr>
              <a:t>Dahua</a:t>
            </a:r>
            <a:r>
              <a:rPr lang="es-CO" sz="1600" dirty="0" smtClean="0">
                <a:latin typeface="Arial" pitchFamily="34" charset="0"/>
                <a:cs typeface="Arial" pitchFamily="34" charset="0"/>
              </a:rPr>
              <a:t> Cámara Bala (</a:t>
            </a:r>
            <a:r>
              <a:rPr lang="es-CO" sz="1600" dirty="0" err="1" smtClean="0">
                <a:latin typeface="Arial" pitchFamily="34" charset="0"/>
                <a:cs typeface="Arial" pitchFamily="34" charset="0"/>
              </a:rPr>
              <a:t>Buho</a:t>
            </a:r>
            <a:r>
              <a:rPr lang="es-CO" sz="1600" dirty="0" smtClean="0">
                <a:latin typeface="Arial" pitchFamily="34" charset="0"/>
                <a:cs typeface="Arial" pitchFamily="34" charset="0"/>
              </a:rPr>
              <a:t>), 600 </a:t>
            </a:r>
            <a:r>
              <a:rPr lang="es-CO" sz="1600" dirty="0" err="1" smtClean="0">
                <a:latin typeface="Arial" pitchFamily="34" charset="0"/>
                <a:cs typeface="Arial" pitchFamily="34" charset="0"/>
              </a:rPr>
              <a:t>Tlv</a:t>
            </a:r>
            <a:r>
              <a:rPr lang="es-CO" sz="1600" dirty="0" smtClean="0">
                <a:latin typeface="Arial" pitchFamily="34" charset="0"/>
                <a:cs typeface="Arial" pitchFamily="34" charset="0"/>
              </a:rPr>
              <a:t>, Sensor 1/3” </a:t>
            </a:r>
            <a:r>
              <a:rPr lang="es-CO" sz="1600" dirty="0" err="1" smtClean="0">
                <a:latin typeface="Arial" pitchFamily="34" charset="0"/>
                <a:cs typeface="Arial" pitchFamily="34" charset="0"/>
              </a:rPr>
              <a:t>HDIS</a:t>
            </a:r>
            <a:r>
              <a:rPr lang="es-CO" sz="1600" dirty="0" smtClean="0">
                <a:latin typeface="Arial" pitchFamily="34" charset="0"/>
                <a:cs typeface="Arial" pitchFamily="34" charset="0"/>
              </a:rPr>
              <a:t>, 1 </a:t>
            </a:r>
            <a:r>
              <a:rPr lang="es-CO" sz="1600" dirty="0" err="1" smtClean="0">
                <a:latin typeface="Arial" pitchFamily="34" charset="0"/>
                <a:cs typeface="Arial" pitchFamily="34" charset="0"/>
              </a:rPr>
              <a:t>Led</a:t>
            </a:r>
            <a:r>
              <a:rPr lang="es-CO" sz="1600" dirty="0" smtClean="0">
                <a:latin typeface="Arial" pitchFamily="34" charset="0"/>
                <a:cs typeface="Arial" pitchFamily="34" charset="0"/>
              </a:rPr>
              <a:t> </a:t>
            </a:r>
            <a:r>
              <a:rPr lang="es-CO" sz="1600" dirty="0" err="1" smtClean="0">
                <a:latin typeface="Arial" pitchFamily="34" charset="0"/>
                <a:cs typeface="Arial" pitchFamily="34" charset="0"/>
              </a:rPr>
              <a:t>array</a:t>
            </a:r>
            <a:r>
              <a:rPr lang="es-CO" sz="1600" dirty="0" smtClean="0">
                <a:latin typeface="Arial" pitchFamily="34" charset="0"/>
                <a:cs typeface="Arial" pitchFamily="34" charset="0"/>
              </a:rPr>
              <a:t> (40 </a:t>
            </a:r>
            <a:r>
              <a:rPr lang="es-CO" sz="1600" dirty="0" err="1" smtClean="0">
                <a:latin typeface="Arial" pitchFamily="34" charset="0"/>
                <a:cs typeface="Arial" pitchFamily="34" charset="0"/>
              </a:rPr>
              <a:t>MTS</a:t>
            </a:r>
            <a:r>
              <a:rPr lang="es-CO" sz="1600" dirty="0" smtClean="0">
                <a:latin typeface="Arial" pitchFamily="34" charset="0"/>
                <a:cs typeface="Arial" pitchFamily="34" charset="0"/>
              </a:rPr>
              <a:t>), IP66, Lente 6 mm, </a:t>
            </a:r>
            <a:r>
              <a:rPr lang="es-CO" sz="1600" dirty="0" err="1" smtClean="0">
                <a:latin typeface="Arial" pitchFamily="34" charset="0"/>
                <a:cs typeface="Arial" pitchFamily="34" charset="0"/>
              </a:rPr>
              <a:t>AGC</a:t>
            </a:r>
            <a:r>
              <a:rPr lang="es-CO" sz="1600" dirty="0" smtClean="0">
                <a:latin typeface="Arial" pitchFamily="34" charset="0"/>
                <a:cs typeface="Arial" pitchFamily="34" charset="0"/>
              </a:rPr>
              <a:t>, </a:t>
            </a:r>
            <a:r>
              <a:rPr lang="es-CO" sz="1600" dirty="0" err="1" smtClean="0">
                <a:latin typeface="Arial" pitchFamily="34" charset="0"/>
                <a:cs typeface="Arial" pitchFamily="34" charset="0"/>
              </a:rPr>
              <a:t>ATS</a:t>
            </a:r>
            <a:r>
              <a:rPr lang="es-CO" sz="1600" dirty="0" smtClean="0">
                <a:latin typeface="Arial" pitchFamily="34" charset="0"/>
                <a:cs typeface="Arial" pitchFamily="34" charset="0"/>
              </a:rPr>
              <a:t> </a:t>
            </a:r>
            <a:r>
              <a:rPr lang="es-CO" sz="1600" dirty="0" err="1" smtClean="0">
                <a:latin typeface="Arial" pitchFamily="34" charset="0"/>
                <a:cs typeface="Arial" pitchFamily="34" charset="0"/>
              </a:rPr>
              <a:t>BLC</a:t>
            </a:r>
            <a:r>
              <a:rPr lang="es-CO" sz="1600" dirty="0" smtClean="0">
                <a:latin typeface="Arial" pitchFamily="34" charset="0"/>
                <a:cs typeface="Arial" pitchFamily="34" charset="0"/>
              </a:rPr>
              <a:t> Soporte Incluido, con garantía de un (1) años,  Un (1) </a:t>
            </a:r>
            <a:r>
              <a:rPr lang="es-CO" sz="1600" dirty="0" err="1" smtClean="0">
                <a:latin typeface="Arial" pitchFamily="34" charset="0"/>
                <a:cs typeface="Arial" pitchFamily="34" charset="0"/>
              </a:rPr>
              <a:t>DVR</a:t>
            </a:r>
            <a:r>
              <a:rPr lang="es-CO" sz="1600" dirty="0" smtClean="0">
                <a:latin typeface="Arial" pitchFamily="34" charset="0"/>
                <a:cs typeface="Arial" pitchFamily="34" charset="0"/>
              </a:rPr>
              <a:t> </a:t>
            </a:r>
            <a:r>
              <a:rPr lang="es-CO" sz="1600" dirty="0" err="1" smtClean="0">
                <a:latin typeface="Arial" pitchFamily="34" charset="0"/>
                <a:cs typeface="Arial" pitchFamily="34" charset="0"/>
              </a:rPr>
              <a:t>Dahua</a:t>
            </a:r>
            <a:r>
              <a:rPr lang="es-CO" sz="1600" dirty="0" smtClean="0">
                <a:latin typeface="Arial" pitchFamily="34" charset="0"/>
                <a:cs typeface="Arial" pitchFamily="34" charset="0"/>
              </a:rPr>
              <a:t>, </a:t>
            </a:r>
            <a:r>
              <a:rPr lang="es-CO" sz="1600" dirty="0" err="1" smtClean="0">
                <a:latin typeface="Arial" pitchFamily="34" charset="0"/>
                <a:cs typeface="Arial" pitchFamily="34" charset="0"/>
              </a:rPr>
              <a:t>DVR</a:t>
            </a:r>
            <a:r>
              <a:rPr lang="es-CO" sz="1600" dirty="0" smtClean="0">
                <a:latin typeface="Arial" pitchFamily="34" charset="0"/>
                <a:cs typeface="Arial" pitchFamily="34" charset="0"/>
              </a:rPr>
              <a:t> 8 canales de video, Visualización Full </a:t>
            </a:r>
            <a:r>
              <a:rPr lang="es-CO" sz="1600" dirty="0" err="1" smtClean="0">
                <a:latin typeface="Arial" pitchFamily="34" charset="0"/>
                <a:cs typeface="Arial" pitchFamily="34" charset="0"/>
              </a:rPr>
              <a:t>HD</a:t>
            </a:r>
            <a:r>
              <a:rPr lang="es-CO" sz="1600" dirty="0" smtClean="0">
                <a:latin typeface="Arial" pitchFamily="34" charset="0"/>
                <a:cs typeface="Arial" pitchFamily="34" charset="0"/>
              </a:rPr>
              <a:t> 1080, Grabación 2 canales full D1 y 6 canales </a:t>
            </a:r>
            <a:r>
              <a:rPr lang="es-CO" sz="1600" dirty="0" err="1" smtClean="0">
                <a:latin typeface="Arial" pitchFamily="34" charset="0"/>
                <a:cs typeface="Arial" pitchFamily="34" charset="0"/>
              </a:rPr>
              <a:t>CIF</a:t>
            </a:r>
            <a:r>
              <a:rPr lang="es-CO" sz="1600" dirty="0" smtClean="0">
                <a:latin typeface="Arial" pitchFamily="34" charset="0"/>
                <a:cs typeface="Arial" pitchFamily="34" charset="0"/>
              </a:rPr>
              <a:t> /30fps. </a:t>
            </a:r>
          </a:p>
        </p:txBody>
      </p:sp>
      <p:pic>
        <p:nvPicPr>
          <p:cNvPr id="7169" name="Picture 1" descr="D:\Lily\Varios\Fotografias Antonia Santos\100_3083.JPG"/>
          <p:cNvPicPr>
            <a:picLocks noChangeAspect="1" noChangeArrowheads="1"/>
          </p:cNvPicPr>
          <p:nvPr/>
        </p:nvPicPr>
        <p:blipFill>
          <a:blip r:embed="rId2" cstate="print"/>
          <a:srcRect l="17591" t="42218"/>
          <a:stretch>
            <a:fillRect/>
          </a:stretch>
        </p:blipFill>
        <p:spPr bwMode="auto">
          <a:xfrm>
            <a:off x="144016" y="908720"/>
            <a:ext cx="2771800" cy="2217439"/>
          </a:xfrm>
          <a:prstGeom prst="rect">
            <a:avLst/>
          </a:prstGeom>
          <a:noFill/>
        </p:spPr>
      </p:pic>
      <p:pic>
        <p:nvPicPr>
          <p:cNvPr id="7175" name="Picture 7" descr="D:\Lily\Varios\Fotografias Antonia Santos\DSC02721.JPG"/>
          <p:cNvPicPr>
            <a:picLocks noChangeAspect="1" noChangeArrowheads="1"/>
          </p:cNvPicPr>
          <p:nvPr/>
        </p:nvPicPr>
        <p:blipFill>
          <a:blip r:embed="rId3" cstate="print"/>
          <a:srcRect l="8176" t="19074" r="18244" b="20979"/>
          <a:stretch>
            <a:fillRect/>
          </a:stretch>
        </p:blipFill>
        <p:spPr bwMode="auto">
          <a:xfrm>
            <a:off x="4427984" y="4797152"/>
            <a:ext cx="2592288" cy="1584176"/>
          </a:xfrm>
          <a:prstGeom prst="rect">
            <a:avLst/>
          </a:prstGeom>
          <a:noFill/>
        </p:spPr>
      </p:pic>
      <p:pic>
        <p:nvPicPr>
          <p:cNvPr id="7176" name="Picture 8" descr="D:\Lily\Varios\Fotografias Antonia Santos\DSC02722.JPG"/>
          <p:cNvPicPr>
            <a:picLocks noChangeAspect="1" noChangeArrowheads="1"/>
          </p:cNvPicPr>
          <p:nvPr/>
        </p:nvPicPr>
        <p:blipFill>
          <a:blip r:embed="rId4" cstate="print"/>
          <a:srcRect l="28346" t="37784" r="33865" b="14356"/>
          <a:stretch>
            <a:fillRect/>
          </a:stretch>
        </p:blipFill>
        <p:spPr bwMode="auto">
          <a:xfrm>
            <a:off x="251520" y="3717032"/>
            <a:ext cx="2652926" cy="252028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descr="ESCUDO.png">
            <a:hlinkClick r:id="rId2" action="ppaction://hlinksldjump"/>
          </p:cNvPr>
          <p:cNvPicPr>
            <a:picLocks noChangeAspect="1"/>
          </p:cNvPicPr>
          <p:nvPr/>
        </p:nvPicPr>
        <p:blipFill>
          <a:blip r:embed="rId3" cstate="print"/>
          <a:srcRect/>
          <a:stretch>
            <a:fillRect/>
          </a:stretch>
        </p:blipFill>
        <p:spPr bwMode="auto">
          <a:xfrm>
            <a:off x="0" y="0"/>
            <a:ext cx="1076882" cy="1124744"/>
          </a:xfrm>
          <a:prstGeom prst="rect">
            <a:avLst/>
          </a:prstGeom>
          <a:noFill/>
          <a:ln w="9525">
            <a:noFill/>
            <a:miter lim="800000"/>
            <a:headEnd/>
            <a:tailEnd/>
          </a:ln>
        </p:spPr>
      </p:pic>
      <p:sp>
        <p:nvSpPr>
          <p:cNvPr id="3" name="2 Rectángulo"/>
          <p:cNvSpPr/>
          <p:nvPr/>
        </p:nvSpPr>
        <p:spPr>
          <a:xfrm>
            <a:off x="1259632" y="188640"/>
            <a:ext cx="7632848" cy="3293209"/>
          </a:xfrm>
          <a:prstGeom prst="rect">
            <a:avLst/>
          </a:prstGeom>
        </p:spPr>
        <p:txBody>
          <a:bodyPr wrap="square">
            <a:spAutoFit/>
          </a:bodyPr>
          <a:lstStyle/>
          <a:p>
            <a:pPr lvl="0" algn="just"/>
            <a:r>
              <a:rPr lang="es-CO" sz="1600" b="1" dirty="0" smtClean="0">
                <a:latin typeface="Arial" pitchFamily="34" charset="0"/>
                <a:cs typeface="Arial" pitchFamily="34" charset="0"/>
              </a:rPr>
              <a:t>Compra de Equipos.</a:t>
            </a:r>
          </a:p>
          <a:p>
            <a:pPr algn="just"/>
            <a:endParaRPr lang="es-CO" sz="1600" dirty="0" smtClean="0">
              <a:latin typeface="Arial" pitchFamily="34" charset="0"/>
              <a:cs typeface="Arial" pitchFamily="34" charset="0"/>
            </a:endParaRPr>
          </a:p>
          <a:p>
            <a:pPr algn="just"/>
            <a:r>
              <a:rPr lang="es-CO" sz="1600" dirty="0" smtClean="0">
                <a:latin typeface="Arial" pitchFamily="34" charset="0"/>
                <a:cs typeface="Arial" pitchFamily="34" charset="0"/>
              </a:rPr>
              <a:t>Contrato 11-2013, Suministro de una (1) Copiadora </a:t>
            </a:r>
            <a:r>
              <a:rPr lang="es-CO" sz="1600" dirty="0" err="1" smtClean="0">
                <a:latin typeface="Arial" pitchFamily="34" charset="0"/>
                <a:cs typeface="Arial" pitchFamily="34" charset="0"/>
              </a:rPr>
              <a:t>Ricoh</a:t>
            </a:r>
            <a:r>
              <a:rPr lang="es-CO" sz="1600" dirty="0" smtClean="0">
                <a:latin typeface="Arial" pitchFamily="34" charset="0"/>
                <a:cs typeface="Arial" pitchFamily="34" charset="0"/>
              </a:rPr>
              <a:t> </a:t>
            </a:r>
            <a:r>
              <a:rPr lang="es-CO" sz="1600" dirty="0" err="1" smtClean="0">
                <a:latin typeface="Arial" pitchFamily="34" charset="0"/>
                <a:cs typeface="Arial" pitchFamily="34" charset="0"/>
              </a:rPr>
              <a:t>Aficio</a:t>
            </a:r>
            <a:r>
              <a:rPr lang="es-CO" sz="1600" dirty="0" smtClean="0">
                <a:latin typeface="Arial" pitchFamily="34" charset="0"/>
                <a:cs typeface="Arial" pitchFamily="34" charset="0"/>
              </a:rPr>
              <a:t> </a:t>
            </a:r>
            <a:r>
              <a:rPr lang="es-CO" sz="1600" dirty="0" err="1" smtClean="0">
                <a:latin typeface="Arial" pitchFamily="34" charset="0"/>
                <a:cs typeface="Arial" pitchFamily="34" charset="0"/>
              </a:rPr>
              <a:t>Mp</a:t>
            </a:r>
            <a:r>
              <a:rPr lang="es-CO" sz="1600" dirty="0" smtClean="0">
                <a:latin typeface="Arial" pitchFamily="34" charset="0"/>
                <a:cs typeface="Arial" pitchFamily="34" charset="0"/>
              </a:rPr>
              <a:t> 4000 (equipo remano facturado).</a:t>
            </a:r>
          </a:p>
          <a:p>
            <a:pPr algn="just"/>
            <a:endParaRPr lang="es-CO" sz="1600" dirty="0" smtClean="0">
              <a:latin typeface="Arial" pitchFamily="34" charset="0"/>
              <a:cs typeface="Arial" pitchFamily="34" charset="0"/>
            </a:endParaRPr>
          </a:p>
          <a:p>
            <a:pPr algn="just"/>
            <a:r>
              <a:rPr lang="es-CO" sz="1600" dirty="0" smtClean="0">
                <a:latin typeface="Arial" pitchFamily="34" charset="0"/>
                <a:cs typeface="Arial" pitchFamily="34" charset="0"/>
              </a:rPr>
              <a:t>Contrato 32-2013, Suministro dos (02) Licuadoras de Piso Marca </a:t>
            </a:r>
            <a:r>
              <a:rPr lang="es-CO" sz="1600" dirty="0" err="1" smtClean="0">
                <a:latin typeface="Arial" pitchFamily="34" charset="0"/>
                <a:cs typeface="Arial" pitchFamily="34" charset="0"/>
              </a:rPr>
              <a:t>Torrey</a:t>
            </a:r>
            <a:r>
              <a:rPr lang="es-CO" sz="1600" dirty="0" smtClean="0">
                <a:latin typeface="Arial" pitchFamily="34" charset="0"/>
                <a:cs typeface="Arial" pitchFamily="34" charset="0"/>
              </a:rPr>
              <a:t> Modelo LM-12 vaso en acero inoxidable, para capacidad de 12 Litros abrillantado interiormente, en forma de tronco de cono invertido, Motor de 1HP (0.373 KW) Monofásico Voltaje 110V/60Hz, revoluciones por minuto de 3.750 RPM, peso 21 kg, Dimensiones 93 cm de alto por 42 cm de ancho, base en tubería de acero pintada, cuchillas en acero inoxidable.</a:t>
            </a:r>
          </a:p>
          <a:p>
            <a:pPr algn="just"/>
            <a:endParaRPr lang="es-CO" sz="1600" dirty="0" smtClean="0">
              <a:latin typeface="Arial" pitchFamily="34" charset="0"/>
              <a:cs typeface="Arial" pitchFamily="34" charset="0"/>
            </a:endParaRPr>
          </a:p>
          <a:p>
            <a:pPr algn="just"/>
            <a:r>
              <a:rPr lang="es-CO" sz="1600" dirty="0" smtClean="0">
                <a:latin typeface="Arial" pitchFamily="34" charset="0"/>
                <a:cs typeface="Arial" pitchFamily="34" charset="0"/>
              </a:rPr>
              <a:t>Compra de butacos Rimax, para restaurante escolar.</a:t>
            </a:r>
          </a:p>
        </p:txBody>
      </p:sp>
      <p:pic>
        <p:nvPicPr>
          <p:cNvPr id="4" name="Picture 5" descr="http://images02.olx-st.com/ui/16/34/12/1381717973_555733212_1-Urge-ofrezco-licuadora-industrial-marca-jr-seminueva-valle-de-las-palmas.jpg"/>
          <p:cNvPicPr>
            <a:picLocks noChangeAspect="1" noChangeArrowheads="1"/>
          </p:cNvPicPr>
          <p:nvPr/>
        </p:nvPicPr>
        <p:blipFill>
          <a:blip r:embed="rId4" cstate="print"/>
          <a:srcRect l="39932" t="16934" r="27396" b="9281"/>
          <a:stretch>
            <a:fillRect/>
          </a:stretch>
        </p:blipFill>
        <p:spPr bwMode="auto">
          <a:xfrm>
            <a:off x="5508104" y="3429000"/>
            <a:ext cx="1863945" cy="3158351"/>
          </a:xfrm>
          <a:prstGeom prst="rect">
            <a:avLst/>
          </a:prstGeom>
          <a:noFill/>
        </p:spPr>
      </p:pic>
      <p:pic>
        <p:nvPicPr>
          <p:cNvPr id="5" name="Picture 6" descr="D:\Lily\Varios\Fotografias Antonia Santos\DSC02720.JPG"/>
          <p:cNvPicPr>
            <a:picLocks noChangeAspect="1" noChangeArrowheads="1"/>
          </p:cNvPicPr>
          <p:nvPr/>
        </p:nvPicPr>
        <p:blipFill>
          <a:blip r:embed="rId5" cstate="print"/>
          <a:srcRect l="13279" t="12331" r="20326" b="13686"/>
          <a:stretch>
            <a:fillRect/>
          </a:stretch>
        </p:blipFill>
        <p:spPr bwMode="auto">
          <a:xfrm>
            <a:off x="1763688" y="3501008"/>
            <a:ext cx="2016224" cy="2995533"/>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39552" y="332656"/>
            <a:ext cx="8208912" cy="6324808"/>
          </a:xfrm>
          <a:prstGeom prst="rect">
            <a:avLst/>
          </a:prstGeom>
        </p:spPr>
        <p:txBody>
          <a:bodyPr wrap="square">
            <a:spAutoFit/>
          </a:bodyPr>
          <a:lstStyle/>
          <a:p>
            <a:pPr lvl="0" algn="just"/>
            <a:r>
              <a:rPr lang="es-CO" sz="1500" b="1" dirty="0" smtClean="0">
                <a:latin typeface="Arial" pitchFamily="34" charset="0"/>
                <a:cs typeface="Arial" pitchFamily="34" charset="0"/>
              </a:rPr>
              <a:t>	Comunicaciones y Transporte.</a:t>
            </a:r>
          </a:p>
          <a:p>
            <a:pPr lvl="0" algn="just"/>
            <a:endParaRPr lang="es-CO" sz="1500" b="1" dirty="0" smtClean="0">
              <a:latin typeface="Arial" pitchFamily="34" charset="0"/>
              <a:cs typeface="Arial" pitchFamily="34" charset="0"/>
            </a:endParaRPr>
          </a:p>
          <a:p>
            <a:pPr algn="just"/>
            <a:r>
              <a:rPr lang="es-CO" sz="1500" dirty="0" smtClean="0">
                <a:latin typeface="Arial" pitchFamily="34" charset="0"/>
                <a:cs typeface="Arial" pitchFamily="34" charset="0"/>
              </a:rPr>
              <a:t>            Contrato 12-2013,  Servicio de transporte y disposición final de residuos sólidos (escombros), materiales de construcción y/o pupitres.</a:t>
            </a:r>
          </a:p>
          <a:p>
            <a:pPr algn="just"/>
            <a:endParaRPr lang="es-CO" sz="1500" dirty="0" smtClean="0">
              <a:latin typeface="Arial" pitchFamily="34" charset="0"/>
              <a:cs typeface="Arial" pitchFamily="34" charset="0"/>
            </a:endParaRPr>
          </a:p>
          <a:p>
            <a:pPr algn="just"/>
            <a:r>
              <a:rPr lang="es-CO" sz="1500" dirty="0" smtClean="0">
                <a:latin typeface="Arial" pitchFamily="34" charset="0"/>
                <a:cs typeface="Arial" pitchFamily="34" charset="0"/>
              </a:rPr>
              <a:t>Contrato 14-2013,  Servicio de transporte para el desplazamiento de estudiantes de la Institución Educativa Antonia Santos.</a:t>
            </a:r>
          </a:p>
          <a:p>
            <a:pPr algn="just"/>
            <a:endParaRPr lang="es-CO" sz="1500" dirty="0" smtClean="0">
              <a:latin typeface="Arial" pitchFamily="34" charset="0"/>
              <a:cs typeface="Arial" pitchFamily="34" charset="0"/>
            </a:endParaRPr>
          </a:p>
          <a:p>
            <a:pPr algn="just"/>
            <a:endParaRPr lang="es-CO" sz="1500" dirty="0" smtClean="0">
              <a:latin typeface="Arial" pitchFamily="34" charset="0"/>
              <a:cs typeface="Arial" pitchFamily="34" charset="0"/>
            </a:endParaRPr>
          </a:p>
          <a:p>
            <a:pPr algn="just"/>
            <a:endParaRPr lang="es-CO" sz="1500" dirty="0" smtClean="0">
              <a:latin typeface="Arial" pitchFamily="34" charset="0"/>
              <a:cs typeface="Arial" pitchFamily="34" charset="0"/>
            </a:endParaRPr>
          </a:p>
          <a:p>
            <a:pPr algn="just"/>
            <a:endParaRPr lang="es-CO" sz="1500" dirty="0" smtClean="0">
              <a:latin typeface="Arial" pitchFamily="34" charset="0"/>
              <a:cs typeface="Arial" pitchFamily="34" charset="0"/>
            </a:endParaRPr>
          </a:p>
          <a:p>
            <a:pPr algn="just"/>
            <a:r>
              <a:rPr lang="es-CO" sz="1500" dirty="0" smtClean="0">
                <a:latin typeface="Arial" pitchFamily="34" charset="0"/>
                <a:cs typeface="Arial" pitchFamily="34" charset="0"/>
              </a:rPr>
              <a:t> </a:t>
            </a:r>
          </a:p>
          <a:p>
            <a:pPr algn="just"/>
            <a:endParaRPr lang="es-CO" sz="1500" dirty="0" smtClean="0">
              <a:latin typeface="Arial" pitchFamily="34" charset="0"/>
              <a:cs typeface="Arial" pitchFamily="34" charset="0"/>
            </a:endParaRPr>
          </a:p>
          <a:p>
            <a:pPr algn="just"/>
            <a:r>
              <a:rPr lang="es-CO" sz="1500" dirty="0" smtClean="0">
                <a:latin typeface="Arial" pitchFamily="34" charset="0"/>
                <a:cs typeface="Arial" pitchFamily="34" charset="0"/>
              </a:rPr>
              <a:t>Contrato 30-2013,  Suministro del análisis, diseño, programación e implementación del sitio web de la Institución Educativa Antonia Santos, el registro del dominio y </a:t>
            </a:r>
            <a:r>
              <a:rPr lang="es-CO" sz="1500" dirty="0" err="1" smtClean="0">
                <a:latin typeface="Arial" pitchFamily="34" charset="0"/>
                <a:cs typeface="Arial" pitchFamily="34" charset="0"/>
              </a:rPr>
              <a:t>hosting</a:t>
            </a:r>
            <a:r>
              <a:rPr lang="es-CO" sz="1500" dirty="0" smtClean="0">
                <a:latin typeface="Arial" pitchFamily="34" charset="0"/>
                <a:cs typeface="Arial" pitchFamily="34" charset="0"/>
              </a:rPr>
              <a:t>.</a:t>
            </a:r>
          </a:p>
          <a:p>
            <a:pPr algn="just"/>
            <a:r>
              <a:rPr lang="es-CO" sz="1500" dirty="0" smtClean="0">
                <a:latin typeface="Arial" pitchFamily="34" charset="0"/>
                <a:cs typeface="Arial" pitchFamily="34" charset="0"/>
              </a:rPr>
              <a:t> </a:t>
            </a:r>
          </a:p>
          <a:p>
            <a:pPr algn="just"/>
            <a:endParaRPr lang="es-CO" sz="1500" dirty="0" smtClean="0">
              <a:latin typeface="Arial" pitchFamily="34" charset="0"/>
              <a:cs typeface="Arial" pitchFamily="34" charset="0"/>
            </a:endParaRPr>
          </a:p>
          <a:p>
            <a:pPr algn="just"/>
            <a:endParaRPr lang="es-CO" sz="1500" dirty="0" smtClean="0">
              <a:latin typeface="Arial" pitchFamily="34" charset="0"/>
              <a:cs typeface="Arial" pitchFamily="34" charset="0"/>
            </a:endParaRPr>
          </a:p>
          <a:p>
            <a:pPr algn="just"/>
            <a:r>
              <a:rPr lang="es-CO" sz="1500" dirty="0" smtClean="0">
                <a:latin typeface="Arial" pitchFamily="34" charset="0"/>
                <a:cs typeface="Arial" pitchFamily="34" charset="0"/>
              </a:rPr>
              <a:t>			          http://www.ieantoniasantosyumbo.edu.co/</a:t>
            </a:r>
          </a:p>
          <a:p>
            <a:pPr algn="just"/>
            <a:endParaRPr lang="es-CO" sz="1500" dirty="0" smtClean="0">
              <a:latin typeface="Arial" pitchFamily="34" charset="0"/>
              <a:cs typeface="Arial" pitchFamily="34" charset="0"/>
            </a:endParaRPr>
          </a:p>
          <a:p>
            <a:pPr algn="just"/>
            <a:endParaRPr lang="es-CO" sz="1500" dirty="0" smtClean="0">
              <a:latin typeface="Arial" pitchFamily="34" charset="0"/>
              <a:cs typeface="Arial" pitchFamily="34" charset="0"/>
            </a:endParaRPr>
          </a:p>
          <a:p>
            <a:pPr algn="just"/>
            <a:endParaRPr lang="es-CO" sz="1500" dirty="0" smtClean="0">
              <a:latin typeface="Arial" pitchFamily="34" charset="0"/>
              <a:cs typeface="Arial" pitchFamily="34" charset="0"/>
            </a:endParaRPr>
          </a:p>
          <a:p>
            <a:pPr algn="just"/>
            <a:endParaRPr lang="es-CO" sz="1500" dirty="0" smtClean="0">
              <a:latin typeface="Arial" pitchFamily="34" charset="0"/>
              <a:cs typeface="Arial" pitchFamily="34" charset="0"/>
            </a:endParaRPr>
          </a:p>
          <a:p>
            <a:pPr algn="just"/>
            <a:endParaRPr lang="es-CO" sz="1500" dirty="0" smtClean="0">
              <a:latin typeface="Arial" pitchFamily="34" charset="0"/>
              <a:cs typeface="Arial" pitchFamily="34" charset="0"/>
            </a:endParaRPr>
          </a:p>
          <a:p>
            <a:pPr algn="just"/>
            <a:endParaRPr lang="es-CO" sz="1500" dirty="0" smtClean="0">
              <a:latin typeface="Arial" pitchFamily="34" charset="0"/>
              <a:cs typeface="Arial" pitchFamily="34" charset="0"/>
            </a:endParaRPr>
          </a:p>
          <a:p>
            <a:pPr algn="just"/>
            <a:r>
              <a:rPr lang="es-CO" sz="1500" dirty="0" smtClean="0">
                <a:latin typeface="Arial" pitchFamily="34" charset="0"/>
                <a:cs typeface="Arial" pitchFamily="34" charset="0"/>
              </a:rPr>
              <a:t>Servicio de Internet, oficinas y salas de sistemas.</a:t>
            </a:r>
          </a:p>
        </p:txBody>
      </p:sp>
      <p:pic>
        <p:nvPicPr>
          <p:cNvPr id="6" name="1 Imagen" descr="ESCUDO.png">
            <a:hlinkClick r:id="rId2" action="ppaction://hlinksldjump"/>
          </p:cNvPr>
          <p:cNvPicPr>
            <a:picLocks noChangeAspect="1"/>
          </p:cNvPicPr>
          <p:nvPr/>
        </p:nvPicPr>
        <p:blipFill>
          <a:blip r:embed="rId3" cstate="print"/>
          <a:srcRect/>
          <a:stretch>
            <a:fillRect/>
          </a:stretch>
        </p:blipFill>
        <p:spPr bwMode="auto">
          <a:xfrm>
            <a:off x="0" y="0"/>
            <a:ext cx="899592" cy="939575"/>
          </a:xfrm>
          <a:prstGeom prst="rect">
            <a:avLst/>
          </a:prstGeom>
          <a:noFill/>
          <a:ln w="9525">
            <a:noFill/>
            <a:miter lim="800000"/>
            <a:headEnd/>
            <a:tailEnd/>
          </a:ln>
        </p:spPr>
      </p:pic>
      <p:pic>
        <p:nvPicPr>
          <p:cNvPr id="6145" name="Picture 1" descr="D:\Lily\Varios\Rendición de cuentas\Vigencia 2013\Bus.jpg"/>
          <p:cNvPicPr>
            <a:picLocks noChangeAspect="1" noChangeArrowheads="1"/>
          </p:cNvPicPr>
          <p:nvPr/>
        </p:nvPicPr>
        <p:blipFill>
          <a:blip r:embed="rId4" cstate="print"/>
          <a:srcRect t="4762" r="4935"/>
          <a:stretch>
            <a:fillRect/>
          </a:stretch>
        </p:blipFill>
        <p:spPr bwMode="auto">
          <a:xfrm>
            <a:off x="1403648" y="2060848"/>
            <a:ext cx="1800200" cy="1152128"/>
          </a:xfrm>
          <a:prstGeom prst="rect">
            <a:avLst/>
          </a:prstGeom>
          <a:noFill/>
        </p:spPr>
      </p:pic>
      <p:pic>
        <p:nvPicPr>
          <p:cNvPr id="6146" name="Picture 2" descr="D:\Lily\Varios\Rendición de cuentas\Vigencia 2013\Volqueta.jpg"/>
          <p:cNvPicPr>
            <a:picLocks noChangeAspect="1" noChangeArrowheads="1"/>
          </p:cNvPicPr>
          <p:nvPr/>
        </p:nvPicPr>
        <p:blipFill>
          <a:blip r:embed="rId5" cstate="print"/>
          <a:srcRect l="17143" r="11429"/>
          <a:stretch>
            <a:fillRect/>
          </a:stretch>
        </p:blipFill>
        <p:spPr bwMode="auto">
          <a:xfrm>
            <a:off x="5724128" y="2132856"/>
            <a:ext cx="1584176" cy="1008112"/>
          </a:xfrm>
          <a:prstGeom prst="rect">
            <a:avLst/>
          </a:prstGeom>
          <a:noFill/>
        </p:spPr>
      </p:pic>
      <p:sp>
        <p:nvSpPr>
          <p:cNvPr id="6148" name="AutoShape 4" descr="data:image/jpeg;base64,/9j/4AAQSkZJRgABAQAAAQABAAD/2wCEAAkGBxAQEhAUEBQUFRQUEBQWFBQUFBQUEBQVFBQWFhURFhQYHCggGBolHBQUITEiJSkrLi4uFx8zODMsNygtLisBCgoKDg0OGxAQGiwkICQsLCwsLCwsLCwsLCwsLCwsLCwsLCwsLCwsLCwsLCwsLCwsLCwsLCwsLCwsLCwsLCwsLP/AABEIAMIBAwMBEQACEQEDEQH/xAAbAAABBQEBAAAAAAAAAAAAAAAAAQIDBQYEB//EAD8QAAIBAgMFBgMFBgYCAwAAAAECAAMRBBIhBQYxQVETYXGBkaEiMtEUQlKxwQcjM5Ky4RVDYnKi8BbxU2PC/8QAGgEBAAMBAQEAAAAAAAAAAAAAAAEEBQIDBv/EAC0RAAICAgIBAwIGAgMBAAAAAAABAgMEERIxIQUTQTJRFCJCYXGRgaEjUrEV/9oADAMBAAIRAxEAPwD3GAEAIAQAgBACAEAIAQDmxWPo0ioqOqluAYgEzuMJS6R5zthB6k9HQDOD0FgBACAEAIAQAgBACAEAIAQAgBACAEAIAQAgBACAEAIAQAgBACAEAIAQCDG4pKNN6lQ2VFLMeOg7pMYuT0jmc1CLk/g8a3j2sMRiKlVc4DWyhtSAABbS+ml/ObdMHXDifO5Fiusckenbq7UoVKNKklYVHSkAbhlY2FiQGF7TKvrmpOTWtm1jWwlFQi9tIvp4FoIA01Be19enONEbQoaCQvAEDjrGiE0x0EhACAEAIAQAgBACAEAIAQAgBACAEAIAQAgBACAEAIAQCs3lp5sJih1oP/SZ6UvVkf5PHIW6pL9jxKm17/7v0B/Wbp840aL9nVU/bKN+a1B55T9JVy/NRbwvFyPXCZkG7sptv7T7NcqK7EgkmnplHVm5f2Ms49PJ+Wl/JSy8hwjqKb/gy+zN4qlFvlBQjVRoSfxFzck+M0rMKM14fkyKfUJ1y8rwWx3qzsmX4VNs17BlPPU3BHpK34FxT35ZbfqfKS14RD9s7dySajjs3BFJrFbEAsFPHQj1k+37cfhefk5933ZfLWvg5qiVKC9thKzPS0zKdWTudP8A1PROFj4Wx0zylGdS9ymW0aHZW0GrUlqhSGL5WCfEmn3ip5eGso3Ve3NxNPHvdtan8lpRrk6OMreNwe8H6zwa+xbjPfhk85OwgBACAEAIAQAgBACAEAIAQAgBACAEAIAQAgBAEvAIcZR7SnUT8aMt/wDcCL+8mL09nE1tNHim3Nj1cC6pWKkuAwykkAXycT/tv5zaquVi2j5+6iVb1Is/2e4Wo2KpuqkpTapnb7ouGsL8z8Q0nnlSXtuPye2HCTtUl0j1kG8yzZZz7TqZKNVhYWpt+U6rW5pfueVz41yf7HmAn0Z8mEA2uzK+DakVo2RxTYWb5uFyTf5hz8pjXRuU/wA/lbN+ieO69V+HoqtibfSj8L0xZm+Nl+W3IhOHXhLN+JKflPrrZTxs2Nf5ZR77NXsmjQAZsORlc3IU/BfuH3T3TNtc29T7RsURrS3X0ybG4YVFsSQeTD5h4GcwlxZ3OHJaMZvHt/aWz3BPZVaDH4WZCHH+lipHraW6seu5eHplC/Lux3+ZbRdbl7zPtBKrPTCdm6rdWLBiVzcCBa2nrK+RT7UuO9lzEyffhy1o0l54FoIAQBYAQAgCMwAuTYDmeEEN67Ep1AwupBHUG49ZLWgmn0OkEhACAEAIAQAgBACAJACCBpMkHBtPaSUFLVDpwAHEnoBPWqqVktRPC/IhTHlI8p392wMS9NsuUKthrckBwbn1mrVR7Mdb7MWeV+InvWtG23B2e1DDAtxqt2mX8IIAXzsAfOUcmalPx8Gnh1uFfn5NUplVlso979pdlRyD5qtx4KPmPvbzlrDq5z39jP8AUL/br4rtmDvNo+fFvJIHU6rKQVJB6jv0M5klJaZ1GTi9okwVMu4VULk/dF/U2nNsuMdt6O6ouUtJbN7sfBlLNTzU6ZH8FgCSf/kLXuD9JiWz5P8AN5f3PoaKuK/L4X2LQmeJbKvb2zExVMo3kel+M9qrHXLaPC+lWx0zEbg4+pgmrUKqizYkjMPmBACKx7jYeEt3Uu5e4Z2PkrHmqfh/+npdOpeZujaTJQZBI6QAgBBJHiK601Z3NlUEk9AOJkpNvSOZSUVtnne/e8tKulFMPUuMzFxYqdAMtwRqNT6TSxaJQk3JGRm5MbYpQZ2fswZz25Zvg+EAE8W1JIHhb1nGe14+536amuXnwb2Z5rBACAEAIAQAgCQAggQmSBpaARVHknLMVvtVayEg5VJ16XmjgyUZNGP6pByin9jIUcCmMrUKZNwanxDnlGrewmhfJKtsy8RSdsYo9apEWFphH1SJ1aQDN77YQulOouuQlSLanPbUekuYU1GTT+TM9SqcoqS+DGBprGILmggM0A2m5eAUUzVZTnZiFJFrLbivcZk5trlLin4N306hRhza8mlLSlo0hhaSCJ2gGL2ngXbHWpgfEFqHy0J9RNCF2qP9GPdjcsra/k2+DUgC8zmbEejrE4OxYASCQvAMz+0TFZMG451HRPK+Y+ymWsSO7F+xTzp6qa+55SV69JrJ7MNrR17Jw7GtQVNGeooBHEAta/sfSc2SSizuuLc4nuQmCfSoIJFgBACAJAOfaOINKlVqAZilNmC3tfKpNr8uElLbOW9LZjcF+0vDtbtqNVNOKlai/ofaXJYFq68mdD1Wh97Ro9kbw4XF5hh6mYqAWUqyOATa5VgDa8rTrlD6kXa74WrcHsss05PQaTAGMIIOTEYRXBDC4M6UtHEoJ9lRR2BQoVBVRQrajS9teOnCezunKPFs8IY1cJ8kvJa02nmWCZWkAh2hTL02C8RYr3lTcDztbznUHpnnbHlBo882pgzRqMtjl+ZL80PD6eU2qbFOOz52+p1z0XGwd3Fr0u0qMwzEhQAORtmN+MrX5ThPjFFzFwVbDlJnZjt2qdJBUTM7IVZkNiHAYZhbwvpPKOXKT0/k9p4EIJSj50ahagPDlp/aUjTWteALSCRjNAI2aAVNcAYzCP8Ai7SkfAqWHuJ7Re65IrWLV0Zf4NMBKxbHXkEi3gCXgBmgGE/aczucJSUH4mc6A2zaKB7ky9h6XJszc/b4xSMDVOrW4XIHTTgPSaEejLl2zS7h4btMbTPKlTLd17ZR7sTKuVLVWvuXMOPK7f2PVplG2LACCRYAQBpMEGe3h3goU1qUtXcoylVtYXUg5mOglmvGlJc34RStzYRl7cfL+yPCV2gABmDL3kEr/MLiaccytmLP061fBpdxt4kw+ILfOr0SpysLizKQbes4yIq/Siz1xJyxduUWeu4PHpVVXQ3Vhp9DMucHB6Zu12xsipROtWnB6DoAhgg49ocF8f0nSIZAjzo5JVaQSSBoBR7zbHbEZXpn4kBGU6BgTfQ8jLWNeq/DKGZiu380e0cOB22+FoZKtGoGUsqMRZCdSASf0nrOlWz3FnjXkyoq4zi/BcbMrNXooar/ABsMxCNkIB4DQ34SvZHhPwvBcol7ta5PySAVkDZf3mvwhyFbvu44jyvONxffg71OK8eTqWq1viFtBexuO/lOHr4PVN/IM8AjZ4BAtIPUpX4pUDDyBB9iZO9JnLim0/sXoM8j2FvAAmAMZ4IOHaG1aVBb1Gt0HFj4CetVMrHqKPC/JrpW5sze1N9E7OqEptcowViQLEiwNvOXY4El5bM2XqsJfljFnnmEKsaaHQGoMx7vhF/S8ttPy0VE0tbPYNg7OwlI1KmFt+84kMWGmuUfhFzwmRbKx+J/Bt48Kl+av5LoGeJaHSCRZAC8EkdSuoIBYAngCQCfATpRb8nDmk9NlZt/GNTo1Cps2U2PQ9Z7URTmt9FfKlJVS496PMK4R0enVpF1f5itQq57jw089Zp5OPZZ0/H2MPBzKqfqXn7mP/8AF0FyKrUWubAZytuWp5+ZlF4tke0aqzqZdMsdk4RaRUsb2BBdgA7X5noO6aGNi8Fyl2Y+bne7LhDo9F3LrlkNvlzG0p5nmZp+m7VWjZ05RNQkkAYTJBybR+TwIP6frJRyziR50QSq8gkeHgDs8AZWRXUq4DKeIIuJMZOL2jmUVJakUtLZq4WuatNCaZpkFV+JkYka24ldPeWXa7IcX2U40Km3nFeBm195eyYIi/F9/MNV6ADgbjnOqsbkts5vzeD4pFcN8Klhemt+ZudR3DlPV4cfueC9Rl8ou8JtyhVyhXszDRTcNfp0vKk6Jx+C9Xk1z0k/J2M88iwPwBu/gD9JDCLUPOTofmgkC8A5sRUsDJRy2eebw4zPXIY6hbAe+k2MLSgfOep7dmzPbWLZDbmR9ZbkmylVKMXtlfswOXF1ta5/76ziMWuyxZZBrwzY7vY56NVMp0ZgGXkQefiJ55NUZwbfwRhXyrtSXyej0at5hNH1SZ1IZydD4BHiay01ZnIVVFyToBEU29IiclGLbPHMZtGpVdnqNmJJ16a6Zegm/XFQjxSPmLZSnNybN5sJauKwaGsDc5gCeLID8LHymVdxjY+Jt46lOpczNbR3ZxKE9kQy8gdDL1WbHWpGXf6ZLe4Ff/gePbTIB4lbT2eZWVl6bd9iw2fuNUcg4htPwr+p+krW52/ES9R6Xp7maKlulSQfumemeqMRKf4iXz5ND8JD48Ev2PHUv4ddag6VVBP8y2Mc633H+h7Vsfpl/fkQ7YxVP+Nh7jrSa/8Axb6xwrfTHu3R+qO/4HpvNhjoxamelRSvvw949iXx5JWXD9W1/J0nG06inKysCOIIP5Tj25J+Udq2LW0yuwuIDgFTcHgRziSaemdRkpLaOpXkHQ8PAHBpBIF5JAyvXCKzG9lUnTjoL6SYrb0RKXFbPOto4416jVCLZuQ5ACwHpNiuHCPE+dusdk3JnKWnZ5i06xRlZTYqQQe8SJJNaZ1FuL2jQbH25iKtRUbKVsSxy2IHW49POUrqIQjs0sfJtnPT6NTsvFIc+U3IbK3cQL295TlBrsvxsT3p9HdVx9OmLu6r/uYD85Crk+kTK2Me2cVTebDjRC1Q9KaM3vw9537EvnweX4uH6dv+CI7axD/wsOR31GC+wvJ9uC7kR71svpj/AGMehj6vzVEpjoiXPq15PKtdIjhdL6pf0U21NzGqfF2rmoODNqPC09K8pxfXg8bcJTXfkzeN2PjKejoWA5r8X95o15UH8mRbgWx+P6IMPQqgm1J7n/S30no74fc8FjWb6ZptgbHrM6tUXKBy5mUcnJi1xiaeFhSjLnI9Awq2AmYzdidSzg6HwDPb+YYvhHI+4yv5A2PsfaWMSWrUVM+PKl/seUdmrX4jUg2JH5TZMHejq2djHww/cuy5eQY2v3jgZzKEJLyjpW2Re09Hruy8QK9GjU0+OmrHpcjUet5iTXGTR9HVLnBSOnIJyd6DLIAQBpgETySDhxVBGvmUHxE7TZ5ySZltt7JoKlR0XKwUkFdPylmmyXJLZSyKoKDkl5KndvaoQ9k5sCfgPQn7vnLGXTv8yK2BkcfyS/wa1KszjYJQ8AcHgC55AI8TTWorI3ysLG3G06jLi9o5nFSi4s87xtA0ndG4qfUcj6TYhNSjs+ftrcJOLIC06PMYWg60X+HrDB0Lm3a1NQOfdfuHHzlOS96zXwjQi1j1bfbOfYFBqrOC7qNC2ViMxJ52nrkvilpFbETsk9s1mB2FhxqVzHq2p95QlbJ/JqQogvgu8PhkX5VA8p5Ns91FHWqzk7HgSCRCkAjagDJ2RxG/ZV6RtkcUSpSAjZ1onUTkklWCR0gEOOoCrTqIeDoy+otJg9NM5sjyi0eH2Kuynjz8VOVv0m+nvyfMSWvH2E+83eAfMaH9IHwenfs/xWfBqDxpu6eV8w9mmTlR1Y/3N3BnurX2NGWlYtiXgDSYA1jJBE5gg48Q06Rwyg2q11YdQR6iesHpple1bi0edbRQjT/vcZs9o+f+ll1sDem1qeINjwWoeDdzdD3zPvx9eYmvjZe1xka6niQeBlNo0EyVa0jRI7tYAdrAKPeutTFLUAuxAU/eFtSb9OXnLWKpcv2KWbx4eezIqSSABcngBxmg2l2Zai34RZdtRwa5qtnrH5UGtvp4yrKUrXqPRdjGFMeUuykfGVK1Q1KhuTwHJR+ES1XWoLSM+61zltmt3ZTLc9benKVMyW2kXcCOk2bDCNKLNRFlSM5O0TrOTseIJFgCyAEAUQB4gkcIA6ABMAxm+uxcOKNWsiKtXMpLXtm1+IAXtc3vpxtLuLbNzUfgzc2mtQcl2ebipbU65WIPWxOh/pmkZOjZbpbZoYWmVbtCajZmIAKDSwAF78JWvxZ2Pa0WcbPqpXGSZs8HtKnWGamwYe47iOUzrKpQepI2Kr4WrcWdQeeZ6i3gkaTBBy4rFIgu7Ko/1ED853GEn0jzlbCPbKLG7w4YaKxc9EUt7jSeyol8+Cu8mHx5KHH7TqVL9nRbxchfYXnShFds83ZOXUf7M5Uos1+00YaWHATSrkmvBjXQak9lXi8J1E9GtnnGehcFtTEYfRWzL+FtR5HlK1lCkXqsqUS8wu+S/wCYrKfUSrLHkui9DLi+yxpb1Yc/fE83VI9lkRfyLW3qw6gnONOmphVNh3xMxjdurXfO5NuCqoubdOg8ZchHgtRRQskpy3JkJ2zUAK0F7MH7x+Kp68pPtOT3I4d6gtROWnRLG7EkniTqTLEYJFSdrZa4fC2Fz5TpvR49l1snaD09XpMQT8y2It4TPuUZS7NbHcoQ6NTs/bmHNgXyno4K/nK7pl8FuORD58Ghw1VWF1II7iCPaeLi12izCcZdM61nB6DxBI6QBjNAIa2KVAWcgKASSTYWGpnSi30cuSj2eKUtsV8zVUq1Uao7OctRwPjYta17aXtwmzDGrcEpI+atzbla3GXyXWC34x9PjUSqP/tprf8AmTLOJYFb6ej2h6tbH6kmbvczeSpjlrF6Sp2bKt1YsrFlzHQjSwtzPGZt9PtS472bOJke/DnrRpbzxLJwbY2iuHps7a24DqTwE9aanZJRRXyb1TW5s8y2rtCpiGLVWvxsPuqOgE366YVx1E+UsyLLp8pMzQq/Ew6gHzGh/SeXzou62kzvwFXMo7iRPeD8FK6OpFvsvaH2dw5Nl4N3g8NPGeWVWp1nrg2uu1fY1NHebMP3VGq562yL6nX2mT7KX1SN/wDEyf0Rb/0S/atoVPlSnSHU3dv0EjVK+7J3kS+yF/wbE1P42IfwSyD/AIx7yX0xQ/DSl9cmx9LdfDjVhmPViWPqZw75v5O44tcfg6v8Opr8qgeU45NnrwS6OPE4cSUzlozG29mE/Eg1HEdR9Zbou4vTKGVj81uPZnXPEHzBmknsxZJp+TmqYdT3TrRym0cz4O8jidKwibZ/dI4HfujTs7ujgPeH09nnpJ4EO3Z0JhQOMnRw5tnVTAXhALHZuCasR+HmevcJVvuUVpdl3Gx3N7fRscHhAABaZjezajHR3/4ZScfEoPlOeTXR24J9ogbdeje9PNTPVGK/lPRXyR5SxYP9hRgMdS/h1846VVDe/GT7kH3Ej2bY/TP+x42vjKf8XDhh1pN/+W+sjhVLp6Hu3x+qO/4Jae9WH4VM9I9KiED+YXEfh5fDTJWZH9Sa/wABjtu0gjNTdXsNMrA3PIaRXjyclFoi3LhGtzi96POd4sY9ZKhqOblG15KLHgOE07oxpr/KjDxpTyLk5sw1Lap5PTb/AHBqZ97iUo5k12ak/Ta35TaO2ntA/eRrdVs6/wDGWI5sflFSfpk/0tM9U/ZftOmKPZEZXd3qAn7+bh4EKq6d0rZNUpf8vwy7hXwg/Yfa/wBm/DSiahk98SXpW6MD6f8AuXcOSjZ5Mv1KDnU9fBhnE2z5peCrr4IZ7ka9eescEzr35R8JnVgUVARwEnSRxzlJ+S12PhWxFVQo+BTdj+QlLLtSjo0vT6HKfI9IwOECgaTGbPo4xO5UnJ6aFywBpWAROkEHJWozrZy0V+Iw06TPNooNp7ESprwbqOPn1nvVfKHRVuxYWdmY2jsyrRBJsyjmND6GX68mMvBlW4Uoefgrkc8SCL9QRLCmn0VZVyj2iQVJ1s89C55OyNCZ+khtHSi2POErMLqh8ToPeeMr4R+SxXi2S+Cz2Dsxaurm5BsU4WPf1la6+S66L2Piwf1dr4NjhMIBawlBvZpxikWlCjONnqkd1NJB0idROToWo6qpZiAqgkk8ABxMlJt6RDaitsqKW82EdrZmF/vMpC+vLzll4lqW9FNZ9LlrZY4jB03Gqg37hK6bRbcU0YjenYlOmO0poAVN9OnOXMe1qS2zOzKE4PSM4TfVVVwVIKsbaGaN9Xux8MxcbI/Dye0UW2Ni03ANOiqG5zXDZSOQDUzp6TPnh2LpGvV6lU+20NwW6tDtKbJXtZlLKSNbaldbGeEqZR+C3HIhPpo1GzWKshXjnBHrNlRSq0/sfNOblkco97PVaVa4B7pgNH1yl4OXH4EVAQecmMtHM4bWjG4/dWsCTSII6H6zRqzdLUjGv9Mbe4Mrv/GcWTqq+Ob+09/x0P3Kv/y7W/gssBuWxINVtOi6e8r2Zzf0ot0+lJeZs2GzdlpRUBFAA6TPnNye2a9dUYLSRZok8z2Q+0EiEQBpEEDGWSCJ0gg56lGTsho461ASUzhoymPo/aa3Zr8iG7nkW5L5S0v+OG/llKX/AC2aXS/9LRdlqBa08ORZ4IhfYtI8UX+UTtWyXyebx4PtDRsKkP8ALX0En3p/cj8NX/1RPT2Yq8FA8ABOXNvtnaqiukTjAjpOdnfEqsfsx6LdtRGo+ZeTDp4z2rmmuMuivbU0+ce//S+2TXSsgZeB9QeYPfPKyDi9M9qrFOO0WtNJ5nuiYCQSNxWIWkju3BFLHyHCTCPJpIic1CLk/gw22d7+2ovS7PIXIGYNcWvcg6eU0q8ThJS3sx7c52wcdaM4KhHOXNmfxPWtj07UKK5g2WmoJBBF7dRMK17m3o+loWq0t/A7GYMOCDIT0dyjswO2d1KlNi2H4fg+h/SaVGZrxIxcr05vzD+ijqPUTSojDxBH9poRtjLpmPPHnB+Uxvaq33bnwvJco/JzGub6L/YOy6tRlYqVUdeJlDKyU1xia2DhSUuckb+jQsoHdMvZuqJ1FJyehGaQjZGhBREbGh6042NDwsgkeBBIQBDAEMAYYAwiCCNhJIKPeHHdmoVNajnKg7+beAnvTDb2+kVcm1xXGPbDYuyhSQcydSeZJ4mc2WOT2d01KEdFl2E89nroacPJ2NB9njZGgGHjY0OFGBoHw4I1jY0ZzF4d8HUNWmCUY/vEH9Y75ZhJWLhL/BSsg6pe5D/KNHgcStRVZTcEXBlecXF6Zbrmpx5I6hOT0KPfetlwrD8bovvmP9MsYi3YVM6Wqn+55qGuWFtBbzuL/Sa2zEa0tiNh1PXwBNvSAmzQbkhhiqSoSB8Rax0KhTcEekr5TXtPaLGHydy0z1C0xz6AY1IGSRo56mz0PECSpM5cEyNNlUxwUeknmyFVFHXSwwXgJy2dqOifLIJFtBImWAFoAtoAWgCwBIAhgDWgEecXtz5jmPKAMZoBy4zEKilmNgBcnwnUYuT0jznNRTkzPbGotiKhr1BodKYPJevieMsWyUVwX+Snjxc5O2Xz1/Bp1WVi+OywAyQBckEBlgBlgBlgEOIoBgQZKZy1sy92wFQnU0HOo/AT94d3WW01bHT7KEk8eXJfS+/2/c09GsGAINwRoRKrWnpl6MlJbRlP2hYj4aCdWZj5AAf1GXcKPlszvUZeEjFKhHHiTfyPy+1j5y/H7mbP4QubVfH8tR7gSJdCHezX/s6w96lap+FAo8WNz7L7ynmy8JGh6dDcnI3wmaa44QSLaAKBAFtIAtoAWgBaAFoAQAtAC0ASANJkghdoIPJ9/attoOysQwoUfiRirDV9Mym81MKuMoNSRhepXThYnXIgwO9uOpf5vaDpWUP/AMhZvUmes8CuXXg8K/Vbo/UtliN5KmOqUaD0wgdjmKNmVsoLWsQCBoesryoeOuXf2LkMpZklBePlo3uCphFAHISg2a0VpHas5Oh4EEjssAMsEBlgBlgAVkgYwgg4cfh1dSG5idxejiaTWmZBdoPgWan86Wugvqvd4TQrp/ELfRj25P4R8V5T6X2Kfam1KmIt2mWwOgAAtfv4y/VjQr6Mu7Ntt7KjFViTe+pZRfuuB+QnDWuj3htryOAufC//AH85Ki2cuaj4Z6PuPQ7PDAm16jljYg6cANOenvMrLbdmjc9PSVW/uaVTKhfJVkAdBIokAdACCQkAJICQAkgIAQQNMAhq1LTpI5b0YLeTeZmLJROVBoXHzN1APITYxsOMVzmfOZ3qMpy9urr7nnG3yyVhlqU85RS9JzZwdSPi6kGeM8tqx8OizVgJ0r3N77OL7ey/xKbr3gZl9R9J6RzF+paPCfpsv0NM68FtEGpRak/xK5IKn4h8DT2lZCzST2eEKrKeTa14PWt2NsfaE+L510boejDxmdk0e3Lx0bOFle9Hz2jSUjKhoE6yCR4EALQBbQBLQBCIIGNJBX4+pYGdI85M832pWL1XJ62HgJ9DjRUa1o+QzZuV0tldWewnq2eUI7ZXNWuyeJPoCP1lVvyaSj4O7Dtee9fRTv70aTdTaLUqoQn4KhtbkG5N+kr5tKnDl8osenZLrtUPhnodFrzDaPqEzoScnRIIJHCQBYAQSLIAQAgCWgBJAGCCNzJDKHeXElKNUrxykDz0/WWcaKlYkyjnTcaZNHn2zhSNQdqyqBqAxtmPIazUzrJRhqK7MH0uqE7NzfX+zNb57s0KLdq2JsazsR2qlrniTmQaDhy6TDPq++iifYuOoKGQOyEAhqZ7SmQdQcvTynSk0ebjFl3s/AlTSNVV7UjMxC2Kq3BT324zRw6uT5sxvUsjhH20+zcbrNlqG3MD2M9s9Liit6Q3zkeg4YXEx2fSROoCcnY+0ALQAtACANMEEbyQV20Kd1M7ieUzzXaFMrUcHr7HgZu4s04I+VzqnG1s4MQND4Szopp6KpsGL3FwZ5utNlmORJLRY4OllAnSWjynNy7LXZgvVp25OD6azzyJKNbO8SDldHR6fg9QJ88z7CB3KJweg8CCRwkAWALIJCCQgBBAQBDAEkkEbiSQZ/eOiWpsO6e9UuMkyrkQ5wcTzupTB0Iv4z6KMlNbPjZxlVLRA2EFiFJAPFdGT+Rrj2nlZi1z7RYqz7q+md9Da1ddGWnUAFgRemw6cLg+0pT9O/6s0q/WfH50cApcWc3Zjdj1P0l+uCrjoybbJXTcjVbpYEm7kaH5fDrMvMt5S0b/AKbj8IbfybrDpYTOZsJHSBIOhbSAFoASQIRAGmAMYQQc9anedI5aMvvDsHtRddHHA9e4y1Re62UMrFVq/cw+LwlSkSKilf6T4GbFd8Zrwz527FnW/KObJPbkivxZPT5Af3nEppHpGty8I1G7mymuHcW6Dn4mZWVkc/CN3BxHX+Z9m8wqWEz2bEUdaicnY4CQBYJCQBYAsEiQAgBBAQBJIEYQQcmKw4YGdpnElsxW3N22JLU9DzHI/SXqMpw8PoysvAVnldmcq4HELxpk+Gs0Y5cH8mPP0+xPoSngMS+gpkeNhEsuC+RD0+1/pL3ZO6bEhqxv/pHDz6yjdmOXiJqY3pqj5kbXB4MIAAJnuWzXjHR3Is4PQkEgkIAWgBAEtAEMkDSIII2WSCKpSvJ2ctHHiNnq/wAwB8p0pNdHnKtPsq6m7GHOuRfSeqyJr5PB4lT/AEk2G2FSp/KoHgJzK2T7Z6Qx4R6RZUcMBPJs9lE66YtIOydDIJJJAASCRYAQBYJCAEASAEEBAEgCESSCJ6IMnZDRC2CU8p1yOeKBcGo4COQ4IlWkBI2TokCyNnQ4CQBYAQAgBAEgCQBCJIEIggaVgDSskCZIIFyQSGSQBQsEkiiAPkABIJFgBAFgkIAQAgCCAEAIIAwBJJAQAgCQSLBAQAgAZBIQAkkBAEMASSBDAEgCGAIIIHCCRYAQBwkAWQyULACALAP/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6149" name="Picture 5" descr="D:\Lily\Varios\Rendición de cuentas\Vigencia 2013\internet-products.jpg"/>
          <p:cNvPicPr>
            <a:picLocks noChangeAspect="1" noChangeArrowheads="1"/>
          </p:cNvPicPr>
          <p:nvPr/>
        </p:nvPicPr>
        <p:blipFill>
          <a:blip r:embed="rId6" cstate="print"/>
          <a:srcRect/>
          <a:stretch>
            <a:fillRect/>
          </a:stretch>
        </p:blipFill>
        <p:spPr bwMode="auto">
          <a:xfrm>
            <a:off x="5460098" y="5229200"/>
            <a:ext cx="1584175" cy="1188132"/>
          </a:xfrm>
          <a:prstGeom prst="rect">
            <a:avLst/>
          </a:prstGeom>
          <a:noFill/>
        </p:spPr>
      </p:pic>
      <p:pic>
        <p:nvPicPr>
          <p:cNvPr id="6150" name="Picture 6"/>
          <p:cNvPicPr>
            <a:picLocks noChangeAspect="1" noChangeArrowheads="1"/>
          </p:cNvPicPr>
          <p:nvPr/>
        </p:nvPicPr>
        <p:blipFill>
          <a:blip r:embed="rId7" cstate="print"/>
          <a:srcRect l="8579" t="2860" r="7775" b="11350"/>
          <a:stretch>
            <a:fillRect/>
          </a:stretch>
        </p:blipFill>
        <p:spPr bwMode="auto">
          <a:xfrm>
            <a:off x="1194825" y="3960752"/>
            <a:ext cx="2585087" cy="19885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16024" y="388977"/>
            <a:ext cx="4067944" cy="6093976"/>
          </a:xfrm>
          <a:prstGeom prst="rect">
            <a:avLst/>
          </a:prstGeom>
          <a:noFill/>
        </p:spPr>
        <p:txBody>
          <a:bodyPr wrap="square" rtlCol="0">
            <a:spAutoFit/>
          </a:bodyPr>
          <a:lstStyle/>
          <a:p>
            <a:pPr lvl="0" algn="just"/>
            <a:r>
              <a:rPr lang="es-CO" sz="1500" b="1" dirty="0" smtClean="0">
                <a:latin typeface="Arial" pitchFamily="34" charset="0"/>
                <a:cs typeface="Arial" pitchFamily="34" charset="0"/>
              </a:rPr>
              <a:t>Impresos y Publicaciones.</a:t>
            </a:r>
          </a:p>
          <a:p>
            <a:pPr lvl="0" algn="just"/>
            <a:endParaRPr lang="es-CO" sz="1500" b="1" dirty="0" smtClean="0">
              <a:latin typeface="Arial" pitchFamily="34" charset="0"/>
              <a:cs typeface="Arial" pitchFamily="34" charset="0"/>
            </a:endParaRPr>
          </a:p>
          <a:p>
            <a:pPr algn="just"/>
            <a:r>
              <a:rPr lang="es-CO" sz="1500" dirty="0" smtClean="0">
                <a:latin typeface="Arial" pitchFamily="34" charset="0"/>
                <a:cs typeface="Arial" pitchFamily="34" charset="0"/>
              </a:rPr>
              <a:t>Contrato 26-2013,  Suministro de ciento veinticinco (125)  Diplomas Grado Once en caligrafía en sistema Laser, </a:t>
            </a:r>
            <a:r>
              <a:rPr lang="es-CO" sz="1500" dirty="0" err="1" smtClean="0">
                <a:latin typeface="Arial" pitchFamily="34" charset="0"/>
                <a:cs typeface="Arial" pitchFamily="34" charset="0"/>
              </a:rPr>
              <a:t>Clisep</a:t>
            </a:r>
            <a:r>
              <a:rPr lang="es-CO" sz="1500" dirty="0" smtClean="0">
                <a:latin typeface="Arial" pitchFamily="34" charset="0"/>
                <a:cs typeface="Arial" pitchFamily="34" charset="0"/>
              </a:rPr>
              <a:t> metálico del escudo del colegio, en nacarado armadillo y tamaña 1/8, ciento treinta (130)  Carpeta de lujo en </a:t>
            </a:r>
            <a:r>
              <a:rPr lang="es-CO" sz="1500" dirty="0" err="1" smtClean="0">
                <a:latin typeface="Arial" pitchFamily="34" charset="0"/>
                <a:cs typeface="Arial" pitchFamily="34" charset="0"/>
              </a:rPr>
              <a:t>cuerina</a:t>
            </a:r>
            <a:r>
              <a:rPr lang="es-CO" sz="1500" dirty="0" smtClean="0">
                <a:latin typeface="Arial" pitchFamily="34" charset="0"/>
                <a:cs typeface="Arial" pitchFamily="34" charset="0"/>
              </a:rPr>
              <a:t> repujada, doscientos trece (213) Certificados grado quinto, ciento veinte dos (122) certificados transición  y ciento tres (103) Mención de Honor, doscientas cuarenta y ocho (248) Medallas con Logo en Resina y cinta Tricolor así: ciento veinte (120) Merito Deportivo, treinta y cuatro (34) Convivencia, treinta y cuatro (34) Excelencia Académica,  dos (2) Mejor </a:t>
            </a:r>
            <a:r>
              <a:rPr lang="es-CO" sz="1500" dirty="0" err="1" smtClean="0">
                <a:latin typeface="Arial" pitchFamily="34" charset="0"/>
                <a:cs typeface="Arial" pitchFamily="34" charset="0"/>
              </a:rPr>
              <a:t>Icfes</a:t>
            </a:r>
            <a:r>
              <a:rPr lang="es-CO" sz="1500" dirty="0" smtClean="0">
                <a:latin typeface="Arial" pitchFamily="34" charset="0"/>
                <a:cs typeface="Arial" pitchFamily="34" charset="0"/>
              </a:rPr>
              <a:t> 2013, nueve (9) Mejores Bachilleres 2013 y cuarenta y nueve (49) Perseverancia, dos mil trescientos (2.300) Manuales de Convivencia en pasta blanda a full color con 60 páginas.</a:t>
            </a:r>
          </a:p>
          <a:p>
            <a:pPr algn="just"/>
            <a:r>
              <a:rPr lang="es-CO" sz="1500" dirty="0" smtClean="0">
                <a:latin typeface="Arial" pitchFamily="34" charset="0"/>
                <a:cs typeface="Arial" pitchFamily="34" charset="0"/>
              </a:rPr>
              <a:t> </a:t>
            </a:r>
          </a:p>
          <a:p>
            <a:pPr algn="just"/>
            <a:r>
              <a:rPr lang="es-CO" sz="1500" dirty="0" smtClean="0">
                <a:latin typeface="Arial" pitchFamily="34" charset="0"/>
                <a:cs typeface="Arial" pitchFamily="34" charset="0"/>
              </a:rPr>
              <a:t>Compra de hojas membreteadas.</a:t>
            </a:r>
          </a:p>
          <a:p>
            <a:pPr algn="just"/>
            <a:endParaRPr lang="es-CO" sz="1500" dirty="0" smtClean="0">
              <a:latin typeface="Arial" pitchFamily="34" charset="0"/>
              <a:cs typeface="Arial" pitchFamily="34" charset="0"/>
            </a:endParaRPr>
          </a:p>
          <a:p>
            <a:pPr algn="just"/>
            <a:r>
              <a:rPr lang="es-CO" sz="1500" dirty="0" smtClean="0">
                <a:latin typeface="Arial" pitchFamily="34" charset="0"/>
                <a:cs typeface="Arial" pitchFamily="34" charset="0"/>
              </a:rPr>
              <a:t>Elaboración Etiquetas para marcación de Activos Fijos.</a:t>
            </a:r>
            <a:endParaRPr lang="es-CO" sz="1500" dirty="0"/>
          </a:p>
        </p:txBody>
      </p:sp>
      <p:pic>
        <p:nvPicPr>
          <p:cNvPr id="3" name="1 Imagen" descr="ESCUDO.png">
            <a:hlinkClick r:id="rId2" action="ppaction://hlinksldjump"/>
          </p:cNvPr>
          <p:cNvPicPr>
            <a:picLocks noChangeAspect="1"/>
          </p:cNvPicPr>
          <p:nvPr/>
        </p:nvPicPr>
        <p:blipFill>
          <a:blip r:embed="rId3" cstate="print"/>
          <a:srcRect/>
          <a:stretch>
            <a:fillRect/>
          </a:stretch>
        </p:blipFill>
        <p:spPr bwMode="auto">
          <a:xfrm>
            <a:off x="3347864" y="116632"/>
            <a:ext cx="864097" cy="692696"/>
          </a:xfrm>
          <a:prstGeom prst="rect">
            <a:avLst/>
          </a:prstGeom>
          <a:noFill/>
          <a:ln w="9525">
            <a:noFill/>
            <a:miter lim="800000"/>
            <a:headEnd/>
            <a:tailEnd/>
          </a:ln>
        </p:spPr>
      </p:pic>
      <p:pic>
        <p:nvPicPr>
          <p:cNvPr id="28673" name="Picture 1" descr="G:\DCIM\100MSDCF\DSC02712.JPG"/>
          <p:cNvPicPr>
            <a:picLocks noChangeAspect="1" noChangeArrowheads="1"/>
          </p:cNvPicPr>
          <p:nvPr/>
        </p:nvPicPr>
        <p:blipFill>
          <a:blip r:embed="rId4" cstate="print"/>
          <a:srcRect/>
          <a:stretch>
            <a:fillRect/>
          </a:stretch>
        </p:blipFill>
        <p:spPr bwMode="auto">
          <a:xfrm>
            <a:off x="4499992" y="620688"/>
            <a:ext cx="4248472" cy="4320480"/>
          </a:xfrm>
          <a:prstGeom prst="rect">
            <a:avLst/>
          </a:prstGeom>
          <a:noFill/>
        </p:spPr>
      </p:pic>
      <p:pic>
        <p:nvPicPr>
          <p:cNvPr id="28675" name="Picture 3" descr="C:\Users\Tesoreria\Downloads\DIPLOMAS QUINTO IEAS.jpg"/>
          <p:cNvPicPr>
            <a:picLocks noChangeAspect="1" noChangeArrowheads="1"/>
          </p:cNvPicPr>
          <p:nvPr/>
        </p:nvPicPr>
        <p:blipFill>
          <a:blip r:embed="rId5" cstate="print"/>
          <a:srcRect/>
          <a:stretch>
            <a:fillRect/>
          </a:stretch>
        </p:blipFill>
        <p:spPr bwMode="auto">
          <a:xfrm>
            <a:off x="4644007" y="5013176"/>
            <a:ext cx="1152129" cy="1761176"/>
          </a:xfrm>
          <a:prstGeom prst="rect">
            <a:avLst/>
          </a:prstGeom>
          <a:noFill/>
        </p:spPr>
      </p:pic>
      <p:pic>
        <p:nvPicPr>
          <p:cNvPr id="28676" name="Picture 4" descr="C:\Users\Tesoreria\Downloads\DIPLOMAS TRANSICION IEAS.jpg"/>
          <p:cNvPicPr>
            <a:picLocks noChangeAspect="1" noChangeArrowheads="1"/>
          </p:cNvPicPr>
          <p:nvPr/>
        </p:nvPicPr>
        <p:blipFill>
          <a:blip r:embed="rId6" cstate="print"/>
          <a:srcRect/>
          <a:stretch>
            <a:fillRect/>
          </a:stretch>
        </p:blipFill>
        <p:spPr bwMode="auto">
          <a:xfrm>
            <a:off x="5940152" y="5229200"/>
            <a:ext cx="1512168" cy="1161097"/>
          </a:xfrm>
          <a:prstGeom prst="rect">
            <a:avLst/>
          </a:prstGeom>
          <a:noFill/>
        </p:spPr>
      </p:pic>
      <p:pic>
        <p:nvPicPr>
          <p:cNvPr id="28677" name="Picture 5" descr="C:\Users\Tesoreria\Downloads\MENCION QUINTO IEAS.jpg"/>
          <p:cNvPicPr>
            <a:picLocks noChangeAspect="1" noChangeArrowheads="1"/>
          </p:cNvPicPr>
          <p:nvPr/>
        </p:nvPicPr>
        <p:blipFill>
          <a:blip r:embed="rId7" cstate="print"/>
          <a:srcRect/>
          <a:stretch>
            <a:fillRect/>
          </a:stretch>
        </p:blipFill>
        <p:spPr bwMode="auto">
          <a:xfrm>
            <a:off x="7572974" y="5256584"/>
            <a:ext cx="1464825" cy="1124744"/>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51520" y="188640"/>
            <a:ext cx="8640960" cy="6124754"/>
          </a:xfrm>
          <a:prstGeom prst="rect">
            <a:avLst/>
          </a:prstGeom>
        </p:spPr>
        <p:txBody>
          <a:bodyPr wrap="square">
            <a:spAutoFit/>
          </a:bodyPr>
          <a:lstStyle/>
          <a:p>
            <a:pPr lvl="0" algn="just"/>
            <a:endParaRPr lang="es-CO" sz="1400" b="1" smtClean="0">
              <a:latin typeface="Arial" pitchFamily="34" charset="0"/>
              <a:cs typeface="Arial" pitchFamily="34" charset="0"/>
            </a:endParaRPr>
          </a:p>
          <a:p>
            <a:pPr lvl="0" algn="just"/>
            <a:r>
              <a:rPr lang="es-CO" sz="1400" b="1" smtClean="0">
                <a:latin typeface="Arial" pitchFamily="34" charset="0"/>
                <a:cs typeface="Arial" pitchFamily="34" charset="0"/>
              </a:rPr>
              <a:t>Mantenimiento</a:t>
            </a:r>
            <a:r>
              <a:rPr lang="es-CO" sz="1400" b="1" dirty="0" smtClean="0">
                <a:latin typeface="Arial" pitchFamily="34" charset="0"/>
                <a:cs typeface="Arial" pitchFamily="34" charset="0"/>
              </a:rPr>
              <a:t>.</a:t>
            </a:r>
          </a:p>
          <a:p>
            <a:pPr lvl="0" algn="just"/>
            <a:endParaRPr lang="es-CO" sz="1400" b="1" dirty="0" smtClean="0">
              <a:latin typeface="Arial" pitchFamily="34" charset="0"/>
              <a:cs typeface="Arial" pitchFamily="34" charset="0"/>
            </a:endParaRPr>
          </a:p>
          <a:p>
            <a:pPr algn="just"/>
            <a:r>
              <a:rPr lang="es-CO" sz="1400" dirty="0" smtClean="0">
                <a:latin typeface="Arial" pitchFamily="34" charset="0"/>
                <a:cs typeface="Arial" pitchFamily="34" charset="0"/>
              </a:rPr>
              <a:t>Contrato No. 04-2013, Servicio de soporte y actualización de software SIRA, calificaciones y registro académico.</a:t>
            </a:r>
          </a:p>
          <a:p>
            <a:pPr algn="just"/>
            <a:endParaRPr lang="es-CO" sz="1400" dirty="0" smtClean="0">
              <a:latin typeface="Arial" pitchFamily="34" charset="0"/>
              <a:cs typeface="Arial" pitchFamily="34" charset="0"/>
            </a:endParaRPr>
          </a:p>
          <a:p>
            <a:pPr algn="just"/>
            <a:r>
              <a:rPr lang="es-CO" sz="1400" dirty="0" smtClean="0">
                <a:latin typeface="Arial" pitchFamily="34" charset="0"/>
                <a:cs typeface="Arial" pitchFamily="34" charset="0"/>
              </a:rPr>
              <a:t>Contrato No. 05-2013, Mantenimiento preventivo, correctivo y/o la reparación de los diferentes tipos de impresoras, fotocopiadoras y duplicadoras.</a:t>
            </a:r>
          </a:p>
          <a:p>
            <a:pPr algn="just"/>
            <a:endParaRPr lang="es-CO" sz="1400" dirty="0" smtClean="0">
              <a:latin typeface="Arial" pitchFamily="34" charset="0"/>
              <a:cs typeface="Arial" pitchFamily="34" charset="0"/>
            </a:endParaRPr>
          </a:p>
          <a:p>
            <a:pPr algn="just"/>
            <a:r>
              <a:rPr lang="es-CO" sz="1400" dirty="0" smtClean="0">
                <a:latin typeface="Arial" pitchFamily="34" charset="0"/>
                <a:cs typeface="Arial" pitchFamily="34" charset="0"/>
              </a:rPr>
              <a:t>Contrato 06-2013, Servicios de reparaciones y/o adecuaciones locativas de aulas, sanitarios, restaurantes, pupitres, sillas, tiendas escolares, patios, muros de cerramiento, zonas verdes, áreas administrativas y otros espacios especializados, de la cuatro (4) sedes correspondientes a esta Institución Educativa.</a:t>
            </a:r>
          </a:p>
          <a:p>
            <a:pPr algn="just"/>
            <a:r>
              <a:rPr lang="es-CO" sz="1400" dirty="0" smtClean="0">
                <a:latin typeface="Arial" pitchFamily="34" charset="0"/>
                <a:cs typeface="Arial" pitchFamily="34" charset="0"/>
              </a:rPr>
              <a:t> </a:t>
            </a:r>
          </a:p>
          <a:p>
            <a:pPr algn="just"/>
            <a:r>
              <a:rPr lang="es-CO" sz="1400" dirty="0" smtClean="0">
                <a:latin typeface="Arial" pitchFamily="34" charset="0"/>
                <a:cs typeface="Arial" pitchFamily="34" charset="0"/>
              </a:rPr>
              <a:t>Contrato 15-2013, Servicios de mantenimiento preventivo, correctivo y suministro e instalación de repuestos a los diferentes aires acondicionados pertenecientes a la Institución Educativa Antonia Santos.</a:t>
            </a:r>
          </a:p>
          <a:p>
            <a:pPr algn="just"/>
            <a:r>
              <a:rPr lang="es-CO" sz="1400" dirty="0" smtClean="0">
                <a:latin typeface="Arial" pitchFamily="34" charset="0"/>
                <a:cs typeface="Arial" pitchFamily="34" charset="0"/>
              </a:rPr>
              <a:t> </a:t>
            </a:r>
          </a:p>
          <a:p>
            <a:pPr algn="just"/>
            <a:r>
              <a:rPr lang="es-CO" sz="1400" dirty="0" smtClean="0">
                <a:latin typeface="Arial" pitchFamily="34" charset="0"/>
                <a:cs typeface="Arial" pitchFamily="34" charset="0"/>
              </a:rPr>
              <a:t>Contrato 16-2013, Servicios mantenimiento y/o reparación en soldadura de mesas, puertas, marcos, chapas, pasadores, rejas, mallas, divisiones metálicas, garaje escaleras metálicas y elaboración de puertas para salones y para caja contador y un garaje de dos nave.</a:t>
            </a:r>
          </a:p>
          <a:p>
            <a:pPr algn="just"/>
            <a:r>
              <a:rPr lang="es-CO" sz="1400" dirty="0" smtClean="0">
                <a:latin typeface="Arial" pitchFamily="34" charset="0"/>
                <a:cs typeface="Arial" pitchFamily="34" charset="0"/>
              </a:rPr>
              <a:t> </a:t>
            </a:r>
          </a:p>
          <a:p>
            <a:pPr algn="just"/>
            <a:r>
              <a:rPr lang="es-CO" sz="1400" dirty="0" smtClean="0">
                <a:latin typeface="Arial" pitchFamily="34" charset="0"/>
                <a:cs typeface="Arial" pitchFamily="34" charset="0"/>
              </a:rPr>
              <a:t>Contrato No. 19-2013, Renovación de diez (10) licencias de antivirus versión electrónica (</a:t>
            </a:r>
            <a:r>
              <a:rPr lang="es-CO" sz="1400" dirty="0" err="1" smtClean="0">
                <a:latin typeface="Arial" pitchFamily="34" charset="0"/>
                <a:cs typeface="Arial" pitchFamily="34" charset="0"/>
              </a:rPr>
              <a:t>Antispam</a:t>
            </a:r>
            <a:r>
              <a:rPr lang="es-CO" sz="1400" dirty="0" smtClean="0">
                <a:latin typeface="Arial" pitchFamily="34" charset="0"/>
                <a:cs typeface="Arial" pitchFamily="34" charset="0"/>
              </a:rPr>
              <a:t>, Firewall, antispyware, Antivirus) por el término de 1 </a:t>
            </a:r>
            <a:r>
              <a:rPr lang="es-CO" sz="1400" dirty="0" smtClean="0">
                <a:latin typeface="Arial" pitchFamily="34" charset="0"/>
                <a:cs typeface="Arial" pitchFamily="34" charset="0"/>
              </a:rPr>
              <a:t>año.</a:t>
            </a:r>
            <a:endParaRPr lang="es-CO" sz="1400" dirty="0" smtClean="0">
              <a:latin typeface="Arial" pitchFamily="34" charset="0"/>
              <a:cs typeface="Arial" pitchFamily="34" charset="0"/>
            </a:endParaRPr>
          </a:p>
          <a:p>
            <a:pPr algn="just"/>
            <a:endParaRPr lang="es-CO" sz="1400" dirty="0" smtClean="0">
              <a:latin typeface="Arial" pitchFamily="34" charset="0"/>
              <a:cs typeface="Arial" pitchFamily="34" charset="0"/>
            </a:endParaRPr>
          </a:p>
          <a:p>
            <a:pPr algn="just"/>
            <a:r>
              <a:rPr lang="es-CO" sz="1400" dirty="0" smtClean="0">
                <a:latin typeface="Arial" pitchFamily="34" charset="0"/>
                <a:cs typeface="Arial" pitchFamily="34" charset="0"/>
              </a:rPr>
              <a:t>Contrato No. 21-2013, Soporte técnico para la renovación </a:t>
            </a:r>
            <a:r>
              <a:rPr lang="es-CO" sz="1400" dirty="0" smtClean="0">
                <a:latin typeface="Arial" pitchFamily="34" charset="0"/>
                <a:cs typeface="Arial" pitchFamily="34" charset="0"/>
              </a:rPr>
              <a:t>y </a:t>
            </a:r>
            <a:r>
              <a:rPr lang="es-CO" sz="1400" dirty="0" smtClean="0">
                <a:latin typeface="Arial" pitchFamily="34" charset="0"/>
                <a:cs typeface="Arial" pitchFamily="34" charset="0"/>
              </a:rPr>
              <a:t>actualizaciones de versiones del sistema de información ASCII.</a:t>
            </a:r>
          </a:p>
          <a:p>
            <a:pPr algn="just"/>
            <a:endParaRPr lang="es-CO" sz="1400" dirty="0" smtClean="0">
              <a:latin typeface="Arial" pitchFamily="34" charset="0"/>
              <a:cs typeface="Arial" pitchFamily="34" charset="0"/>
            </a:endParaRPr>
          </a:p>
          <a:p>
            <a:pPr algn="just"/>
            <a:r>
              <a:rPr lang="es-CO" sz="1400" dirty="0" smtClean="0">
                <a:latin typeface="Arial" pitchFamily="34" charset="0"/>
                <a:cs typeface="Arial" pitchFamily="34" charset="0"/>
              </a:rPr>
              <a:t>Contrato 29-2013, Realizar el mantenimiento preventivo y/o correctivo de los equipos de computo de las </a:t>
            </a:r>
            <a:r>
              <a:rPr lang="es-CO" sz="1400" dirty="0" err="1" smtClean="0">
                <a:latin typeface="Arial" pitchFamily="34" charset="0"/>
                <a:cs typeface="Arial" pitchFamily="34" charset="0"/>
              </a:rPr>
              <a:t>las</a:t>
            </a:r>
            <a:r>
              <a:rPr lang="es-CO" sz="1400" dirty="0" smtClean="0">
                <a:latin typeface="Arial" pitchFamily="34" charset="0"/>
                <a:cs typeface="Arial" pitchFamily="34" charset="0"/>
              </a:rPr>
              <a:t> oficinas administrativas.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18 Grupo"/>
          <p:cNvGrpSpPr/>
          <p:nvPr/>
        </p:nvGrpSpPr>
        <p:grpSpPr>
          <a:xfrm>
            <a:off x="4932040" y="692696"/>
            <a:ext cx="3816424" cy="2110746"/>
            <a:chOff x="4644008" y="742190"/>
            <a:chExt cx="3744416" cy="1894722"/>
          </a:xfrm>
        </p:grpSpPr>
        <p:pic>
          <p:nvPicPr>
            <p:cNvPr id="30728" name="Picture 8" descr="D:\Lily\Varios\Fotografias Antonia Santos\100_3078.JPG"/>
            <p:cNvPicPr>
              <a:picLocks noChangeAspect="1" noChangeArrowheads="1"/>
            </p:cNvPicPr>
            <p:nvPr/>
          </p:nvPicPr>
          <p:blipFill>
            <a:blip r:embed="rId2" cstate="print"/>
            <a:srcRect/>
            <a:stretch>
              <a:fillRect/>
            </a:stretch>
          </p:blipFill>
          <p:spPr bwMode="auto">
            <a:xfrm>
              <a:off x="6590851" y="1041658"/>
              <a:ext cx="1797573" cy="1595254"/>
            </a:xfrm>
            <a:prstGeom prst="rect">
              <a:avLst/>
            </a:prstGeom>
            <a:noFill/>
          </p:spPr>
        </p:pic>
        <p:pic>
          <p:nvPicPr>
            <p:cNvPr id="30729" name="Picture 9" descr="D:\Lily\Varios\Fotografias Antonia Santos\100_3075.JPG"/>
            <p:cNvPicPr>
              <a:picLocks noChangeAspect="1" noChangeArrowheads="1"/>
            </p:cNvPicPr>
            <p:nvPr/>
          </p:nvPicPr>
          <p:blipFill>
            <a:blip r:embed="rId3" cstate="print"/>
            <a:srcRect/>
            <a:stretch>
              <a:fillRect/>
            </a:stretch>
          </p:blipFill>
          <p:spPr bwMode="auto">
            <a:xfrm>
              <a:off x="4644008" y="1041658"/>
              <a:ext cx="1797573" cy="1595254"/>
            </a:xfrm>
            <a:prstGeom prst="rect">
              <a:avLst/>
            </a:prstGeom>
            <a:noFill/>
          </p:spPr>
        </p:pic>
        <p:sp>
          <p:nvSpPr>
            <p:cNvPr id="10" name="9 CuadroTexto"/>
            <p:cNvSpPr txBox="1"/>
            <p:nvPr/>
          </p:nvSpPr>
          <p:spPr>
            <a:xfrm>
              <a:off x="5508104" y="742190"/>
              <a:ext cx="1871964" cy="454562"/>
            </a:xfrm>
            <a:prstGeom prst="rect">
              <a:avLst/>
            </a:prstGeom>
            <a:noFill/>
          </p:spPr>
          <p:txBody>
            <a:bodyPr wrap="square" rtlCol="0">
              <a:spAutoFit/>
            </a:bodyPr>
            <a:lstStyle/>
            <a:p>
              <a:r>
                <a:rPr lang="es-CO" dirty="0" smtClean="0"/>
                <a:t>ELÍAS QUINTERO.</a:t>
              </a:r>
              <a:endParaRPr lang="es-CO" dirty="0"/>
            </a:p>
          </p:txBody>
        </p:sp>
      </p:grpSp>
      <p:grpSp>
        <p:nvGrpSpPr>
          <p:cNvPr id="17" name="16 Grupo"/>
          <p:cNvGrpSpPr/>
          <p:nvPr/>
        </p:nvGrpSpPr>
        <p:grpSpPr>
          <a:xfrm>
            <a:off x="848975" y="3356992"/>
            <a:ext cx="2858929" cy="3240360"/>
            <a:chOff x="704959" y="2483604"/>
            <a:chExt cx="3146961" cy="4185756"/>
          </a:xfrm>
        </p:grpSpPr>
        <p:pic>
          <p:nvPicPr>
            <p:cNvPr id="30725" name="Picture 5" descr="D:\Lily\Varios\Fotografias Antonia Santos\100_3083.JPG"/>
            <p:cNvPicPr>
              <a:picLocks noChangeAspect="1" noChangeArrowheads="1"/>
            </p:cNvPicPr>
            <p:nvPr/>
          </p:nvPicPr>
          <p:blipFill>
            <a:blip r:embed="rId4" cstate="print"/>
            <a:srcRect/>
            <a:stretch>
              <a:fillRect/>
            </a:stretch>
          </p:blipFill>
          <p:spPr bwMode="auto">
            <a:xfrm>
              <a:off x="2306517" y="2780928"/>
              <a:ext cx="1495880" cy="1800200"/>
            </a:xfrm>
            <a:prstGeom prst="rect">
              <a:avLst/>
            </a:prstGeom>
            <a:noFill/>
          </p:spPr>
        </p:pic>
        <p:pic>
          <p:nvPicPr>
            <p:cNvPr id="30726" name="Picture 6" descr="D:\Lily\Varios\Fotografias Antonia Santos\100_3080.JPG"/>
            <p:cNvPicPr>
              <a:picLocks noChangeAspect="1" noChangeArrowheads="1"/>
            </p:cNvPicPr>
            <p:nvPr/>
          </p:nvPicPr>
          <p:blipFill>
            <a:blip r:embed="rId5" cstate="print"/>
            <a:srcRect/>
            <a:stretch>
              <a:fillRect/>
            </a:stretch>
          </p:blipFill>
          <p:spPr bwMode="auto">
            <a:xfrm>
              <a:off x="704959" y="4653136"/>
              <a:ext cx="1529549" cy="2016224"/>
            </a:xfrm>
            <a:prstGeom prst="rect">
              <a:avLst/>
            </a:prstGeom>
            <a:noFill/>
          </p:spPr>
        </p:pic>
        <p:pic>
          <p:nvPicPr>
            <p:cNvPr id="30727" name="Picture 7" descr="D:\Lily\Varios\Fotografias Antonia Santos\100_3079.JPG"/>
            <p:cNvPicPr>
              <a:picLocks noChangeAspect="1" noChangeArrowheads="1"/>
            </p:cNvPicPr>
            <p:nvPr/>
          </p:nvPicPr>
          <p:blipFill>
            <a:blip r:embed="rId6" cstate="print"/>
            <a:srcRect l="23210" r="30369"/>
            <a:stretch>
              <a:fillRect/>
            </a:stretch>
          </p:blipFill>
          <p:spPr bwMode="auto">
            <a:xfrm>
              <a:off x="794349" y="2780928"/>
              <a:ext cx="1368152" cy="1822128"/>
            </a:xfrm>
            <a:prstGeom prst="rect">
              <a:avLst/>
            </a:prstGeom>
            <a:noFill/>
          </p:spPr>
        </p:pic>
        <p:pic>
          <p:nvPicPr>
            <p:cNvPr id="30730" name="Picture 10" descr="D:\Lily\Varios\Fotografias Antonia Santos\100_3096.JPG"/>
            <p:cNvPicPr>
              <a:picLocks noChangeAspect="1" noChangeArrowheads="1"/>
            </p:cNvPicPr>
            <p:nvPr/>
          </p:nvPicPr>
          <p:blipFill>
            <a:blip r:embed="rId7" cstate="print"/>
            <a:srcRect/>
            <a:stretch>
              <a:fillRect/>
            </a:stretch>
          </p:blipFill>
          <p:spPr bwMode="auto">
            <a:xfrm>
              <a:off x="2378526" y="4653136"/>
              <a:ext cx="1473394" cy="2016224"/>
            </a:xfrm>
            <a:prstGeom prst="rect">
              <a:avLst/>
            </a:prstGeom>
            <a:noFill/>
          </p:spPr>
        </p:pic>
        <p:sp>
          <p:nvSpPr>
            <p:cNvPr id="13" name="12 CuadroTexto"/>
            <p:cNvSpPr txBox="1"/>
            <p:nvPr/>
          </p:nvSpPr>
          <p:spPr>
            <a:xfrm>
              <a:off x="1226397" y="2483604"/>
              <a:ext cx="2003562" cy="369332"/>
            </a:xfrm>
            <a:prstGeom prst="rect">
              <a:avLst/>
            </a:prstGeom>
            <a:noFill/>
          </p:spPr>
          <p:txBody>
            <a:bodyPr wrap="none" rtlCol="0">
              <a:spAutoFit/>
            </a:bodyPr>
            <a:lstStyle/>
            <a:p>
              <a:r>
                <a:rPr lang="es-CO" dirty="0" smtClean="0"/>
                <a:t>HÉCTOR SAAVEDRA</a:t>
              </a:r>
              <a:endParaRPr lang="es-CO" dirty="0"/>
            </a:p>
          </p:txBody>
        </p:sp>
      </p:grpSp>
      <p:grpSp>
        <p:nvGrpSpPr>
          <p:cNvPr id="16" name="15 Grupo"/>
          <p:cNvGrpSpPr/>
          <p:nvPr/>
        </p:nvGrpSpPr>
        <p:grpSpPr>
          <a:xfrm>
            <a:off x="5076057" y="3068960"/>
            <a:ext cx="2880319" cy="3456384"/>
            <a:chOff x="4932039" y="2564904"/>
            <a:chExt cx="3024337" cy="3888432"/>
          </a:xfrm>
        </p:grpSpPr>
        <p:pic>
          <p:nvPicPr>
            <p:cNvPr id="30722" name="Picture 2" descr="D:\Lily\Varios\CONTRATACIÓN\AÑO 2013\06-2013 - Luis Eduardo Mosquera Niño - Reparaciones y Adecuaciones Locativas\Trinidad\DSC02701.JPG"/>
            <p:cNvPicPr>
              <a:picLocks noChangeAspect="1" noChangeArrowheads="1"/>
            </p:cNvPicPr>
            <p:nvPr/>
          </p:nvPicPr>
          <p:blipFill>
            <a:blip r:embed="rId8" cstate="print"/>
            <a:srcRect l="17912" t="8530" r="15557" b="6175"/>
            <a:stretch>
              <a:fillRect/>
            </a:stretch>
          </p:blipFill>
          <p:spPr bwMode="auto">
            <a:xfrm>
              <a:off x="4932039" y="2924944"/>
              <a:ext cx="3024336" cy="1728192"/>
            </a:xfrm>
            <a:prstGeom prst="rect">
              <a:avLst/>
            </a:prstGeom>
            <a:noFill/>
          </p:spPr>
        </p:pic>
        <p:pic>
          <p:nvPicPr>
            <p:cNvPr id="30723" name="Picture 3" descr="D:\Lily\Varios\CONTRATACIÓN\AÑO 2013\06-2013 - Luis Eduardo Mosquera Niño - Reparaciones y Adecuaciones Locativas\Trinidad\DSC02703.JPG"/>
            <p:cNvPicPr>
              <a:picLocks noChangeAspect="1" noChangeArrowheads="1"/>
            </p:cNvPicPr>
            <p:nvPr/>
          </p:nvPicPr>
          <p:blipFill>
            <a:blip r:embed="rId9" cstate="print"/>
            <a:srcRect l="28835" t="29293" r="36836" b="47651"/>
            <a:stretch>
              <a:fillRect/>
            </a:stretch>
          </p:blipFill>
          <p:spPr bwMode="auto">
            <a:xfrm>
              <a:off x="4932040" y="4725144"/>
              <a:ext cx="3024336" cy="1728192"/>
            </a:xfrm>
            <a:prstGeom prst="rect">
              <a:avLst/>
            </a:prstGeom>
            <a:noFill/>
          </p:spPr>
        </p:pic>
        <p:sp>
          <p:nvSpPr>
            <p:cNvPr id="15" name="14 CuadroTexto"/>
            <p:cNvSpPr txBox="1"/>
            <p:nvPr/>
          </p:nvSpPr>
          <p:spPr>
            <a:xfrm>
              <a:off x="5846872" y="2564904"/>
              <a:ext cx="1101392" cy="369332"/>
            </a:xfrm>
            <a:prstGeom prst="rect">
              <a:avLst/>
            </a:prstGeom>
            <a:noFill/>
          </p:spPr>
          <p:txBody>
            <a:bodyPr wrap="none" rtlCol="0">
              <a:spAutoFit/>
            </a:bodyPr>
            <a:lstStyle/>
            <a:p>
              <a:r>
                <a:rPr lang="es-CO" dirty="0" smtClean="0"/>
                <a:t>TRINIDAD</a:t>
              </a:r>
              <a:endParaRPr lang="es-CO" dirty="0"/>
            </a:p>
          </p:txBody>
        </p:sp>
      </p:grpSp>
      <p:pic>
        <p:nvPicPr>
          <p:cNvPr id="18" name="1 Imagen" descr="ESCUDO.png">
            <a:hlinkClick r:id="rId10" action="ppaction://hlinksldjump"/>
          </p:cNvPr>
          <p:cNvPicPr>
            <a:picLocks noChangeAspect="1"/>
          </p:cNvPicPr>
          <p:nvPr/>
        </p:nvPicPr>
        <p:blipFill>
          <a:blip r:embed="rId11" cstate="print"/>
          <a:srcRect/>
          <a:stretch>
            <a:fillRect/>
          </a:stretch>
        </p:blipFill>
        <p:spPr bwMode="auto">
          <a:xfrm>
            <a:off x="8532440" y="6219259"/>
            <a:ext cx="611560" cy="638741"/>
          </a:xfrm>
          <a:prstGeom prst="rect">
            <a:avLst/>
          </a:prstGeom>
          <a:noFill/>
          <a:ln w="9525">
            <a:noFill/>
            <a:miter lim="800000"/>
            <a:headEnd/>
            <a:tailEnd/>
          </a:ln>
        </p:spPr>
      </p:pic>
      <p:grpSp>
        <p:nvGrpSpPr>
          <p:cNvPr id="23" name="22 Grupo"/>
          <p:cNvGrpSpPr/>
          <p:nvPr/>
        </p:nvGrpSpPr>
        <p:grpSpPr>
          <a:xfrm>
            <a:off x="251520" y="260648"/>
            <a:ext cx="3530087" cy="2736304"/>
            <a:chOff x="251520" y="260648"/>
            <a:chExt cx="3530087" cy="2736304"/>
          </a:xfrm>
        </p:grpSpPr>
        <p:pic>
          <p:nvPicPr>
            <p:cNvPr id="30731" name="Picture 11" descr="D:\Lily\Varios\Fotografias Antonia Santos\DSC02726.JPG"/>
            <p:cNvPicPr>
              <a:picLocks noChangeAspect="1" noChangeArrowheads="1"/>
            </p:cNvPicPr>
            <p:nvPr/>
          </p:nvPicPr>
          <p:blipFill>
            <a:blip r:embed="rId12" cstate="print"/>
            <a:srcRect l="21386" t="11741" r="13200" b="16135"/>
            <a:stretch>
              <a:fillRect/>
            </a:stretch>
          </p:blipFill>
          <p:spPr bwMode="auto">
            <a:xfrm>
              <a:off x="251520" y="1196752"/>
              <a:ext cx="2089907" cy="1728192"/>
            </a:xfrm>
            <a:prstGeom prst="rect">
              <a:avLst/>
            </a:prstGeom>
            <a:noFill/>
          </p:spPr>
        </p:pic>
        <p:pic>
          <p:nvPicPr>
            <p:cNvPr id="30732" name="Picture 12" descr="D:\Lily\Varios\Fotografias Antonia Santos\DSC02728.JPG"/>
            <p:cNvPicPr>
              <a:picLocks noChangeAspect="1" noChangeArrowheads="1"/>
            </p:cNvPicPr>
            <p:nvPr/>
          </p:nvPicPr>
          <p:blipFill>
            <a:blip r:embed="rId13" cstate="print"/>
            <a:srcRect l="22000" t="5901" r="9401" b="4851"/>
            <a:stretch>
              <a:fillRect/>
            </a:stretch>
          </p:blipFill>
          <p:spPr bwMode="auto">
            <a:xfrm>
              <a:off x="2411760" y="620688"/>
              <a:ext cx="1369847" cy="2376264"/>
            </a:xfrm>
            <a:prstGeom prst="rect">
              <a:avLst/>
            </a:prstGeom>
            <a:noFill/>
          </p:spPr>
        </p:pic>
        <p:sp>
          <p:nvSpPr>
            <p:cNvPr id="22" name="21 CuadroTexto"/>
            <p:cNvSpPr txBox="1"/>
            <p:nvPr/>
          </p:nvSpPr>
          <p:spPr>
            <a:xfrm>
              <a:off x="1062617" y="260648"/>
              <a:ext cx="1925207" cy="369332"/>
            </a:xfrm>
            <a:prstGeom prst="rect">
              <a:avLst/>
            </a:prstGeom>
            <a:noFill/>
          </p:spPr>
          <p:txBody>
            <a:bodyPr wrap="none" rtlCol="0">
              <a:spAutoFit/>
            </a:bodyPr>
            <a:lstStyle/>
            <a:p>
              <a:r>
                <a:rPr lang="es-CO" dirty="0" smtClean="0"/>
                <a:t>ANTONIA SANTOS.</a:t>
              </a:r>
              <a:endParaRPr lang="es-CO" dirty="0"/>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23528" y="1628800"/>
            <a:ext cx="8208912" cy="2185214"/>
          </a:xfrm>
          <a:prstGeom prst="rect">
            <a:avLst/>
          </a:prstGeom>
        </p:spPr>
        <p:txBody>
          <a:bodyPr wrap="square">
            <a:spAutoFit/>
          </a:bodyPr>
          <a:lstStyle/>
          <a:p>
            <a:pPr lvl="0" algn="just"/>
            <a:r>
              <a:rPr lang="es-CO" sz="1700" b="1" dirty="0" smtClean="0">
                <a:latin typeface="Arial" pitchFamily="34" charset="0"/>
                <a:cs typeface="Arial" pitchFamily="34" charset="0"/>
              </a:rPr>
              <a:t>Otras Adquisiciones de Servicios.</a:t>
            </a:r>
          </a:p>
          <a:p>
            <a:pPr lvl="0" algn="just"/>
            <a:endParaRPr lang="es-CO" sz="1700" b="1" dirty="0" smtClean="0">
              <a:latin typeface="Arial" pitchFamily="34" charset="0"/>
              <a:cs typeface="Arial" pitchFamily="34" charset="0"/>
            </a:endParaRPr>
          </a:p>
          <a:p>
            <a:pPr algn="just"/>
            <a:r>
              <a:rPr lang="es-CO" sz="1700" dirty="0" smtClean="0">
                <a:latin typeface="Arial" pitchFamily="34" charset="0"/>
                <a:cs typeface="Arial" pitchFamily="34" charset="0"/>
              </a:rPr>
              <a:t>Contrato No. 20-2013, Alquiler de espacios físicos para llevar a cabo las charlas psicológicas, actividades lúdicas y/o deportivas.</a:t>
            </a:r>
          </a:p>
          <a:p>
            <a:pPr algn="just"/>
            <a:r>
              <a:rPr lang="es-CO" sz="1700" dirty="0" smtClean="0">
                <a:latin typeface="Arial" pitchFamily="34" charset="0"/>
                <a:cs typeface="Arial" pitchFamily="34" charset="0"/>
              </a:rPr>
              <a:t> </a:t>
            </a:r>
          </a:p>
          <a:p>
            <a:pPr algn="just"/>
            <a:r>
              <a:rPr lang="es-CO" sz="1700" dirty="0" smtClean="0">
                <a:latin typeface="Arial" pitchFamily="34" charset="0"/>
                <a:cs typeface="Arial" pitchFamily="34" charset="0"/>
              </a:rPr>
              <a:t>Contrato No. 27-2013, Suministrar a todo costo por sus propios medios y autonomía administrativa la realización del evento (sitio, música, sillas, ambientación, recreación) para la Integración de la jornada mañana (primaria).</a:t>
            </a:r>
          </a:p>
        </p:txBody>
      </p:sp>
      <p:pic>
        <p:nvPicPr>
          <p:cNvPr id="7" name="1 Imagen" descr="ESCUDO.png">
            <a:hlinkClick r:id="rId2" action="ppaction://hlinksldjump"/>
          </p:cNvPr>
          <p:cNvPicPr>
            <a:picLocks noChangeAspect="1"/>
          </p:cNvPicPr>
          <p:nvPr/>
        </p:nvPicPr>
        <p:blipFill>
          <a:blip r:embed="rId3" cstate="print"/>
          <a:srcRect/>
          <a:stretch>
            <a:fillRect/>
          </a:stretch>
        </p:blipFill>
        <p:spPr bwMode="auto">
          <a:xfrm>
            <a:off x="0" y="0"/>
            <a:ext cx="1259632" cy="1315617"/>
          </a:xfrm>
          <a:prstGeom prst="rect">
            <a:avLst/>
          </a:prstGeom>
          <a:noFill/>
          <a:ln w="9525">
            <a:noFill/>
            <a:miter lim="800000"/>
            <a:headEnd/>
            <a:tailEnd/>
          </a:ln>
        </p:spPr>
      </p:pic>
      <p:pic>
        <p:nvPicPr>
          <p:cNvPr id="4097" name="Picture 1" descr="D:\Lily\Varios\Fotografias Antonia Santos\Enviadas por Orientador Escolar\016.JPG"/>
          <p:cNvPicPr>
            <a:picLocks noChangeAspect="1" noChangeArrowheads="1"/>
          </p:cNvPicPr>
          <p:nvPr/>
        </p:nvPicPr>
        <p:blipFill>
          <a:blip r:embed="rId4" cstate="print"/>
          <a:srcRect/>
          <a:stretch>
            <a:fillRect/>
          </a:stretch>
        </p:blipFill>
        <p:spPr bwMode="auto">
          <a:xfrm>
            <a:off x="683568" y="4005064"/>
            <a:ext cx="2065343" cy="1944216"/>
          </a:xfrm>
          <a:prstGeom prst="rect">
            <a:avLst/>
          </a:prstGeom>
          <a:noFill/>
        </p:spPr>
      </p:pic>
      <p:pic>
        <p:nvPicPr>
          <p:cNvPr id="4098" name="Picture 2" descr="D:\Lily\Varios\Fotografias Antonia Santos\Enviadas por Orientador Escolar\007.JPG"/>
          <p:cNvPicPr>
            <a:picLocks noChangeAspect="1" noChangeArrowheads="1"/>
          </p:cNvPicPr>
          <p:nvPr/>
        </p:nvPicPr>
        <p:blipFill>
          <a:blip r:embed="rId5" cstate="print"/>
          <a:srcRect/>
          <a:stretch>
            <a:fillRect/>
          </a:stretch>
        </p:blipFill>
        <p:spPr bwMode="auto">
          <a:xfrm>
            <a:off x="3203848" y="4005064"/>
            <a:ext cx="2520280" cy="1890210"/>
          </a:xfrm>
          <a:prstGeom prst="rect">
            <a:avLst/>
          </a:prstGeom>
          <a:noFill/>
        </p:spPr>
      </p:pic>
      <p:pic>
        <p:nvPicPr>
          <p:cNvPr id="4099" name="Picture 3" descr="D:\Lily\Varios\Fotografias Antonia Santos\Enviadas por Orientador Escolar\010.JPG"/>
          <p:cNvPicPr>
            <a:picLocks noChangeAspect="1" noChangeArrowheads="1"/>
          </p:cNvPicPr>
          <p:nvPr/>
        </p:nvPicPr>
        <p:blipFill>
          <a:blip r:embed="rId6" cstate="print"/>
          <a:srcRect/>
          <a:stretch>
            <a:fillRect/>
          </a:stretch>
        </p:blipFill>
        <p:spPr bwMode="auto">
          <a:xfrm>
            <a:off x="5940152" y="4077072"/>
            <a:ext cx="2400267" cy="18002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539552" y="116632"/>
            <a:ext cx="8424936" cy="1708160"/>
          </a:xfrm>
          <a:prstGeom prst="rect">
            <a:avLst/>
          </a:prstGeom>
          <a:noFill/>
        </p:spPr>
        <p:txBody>
          <a:bodyPr wrap="square" rtlCol="0">
            <a:spAutoFit/>
          </a:bodyPr>
          <a:lstStyle/>
          <a:p>
            <a:pPr lvl="0" algn="just"/>
            <a:r>
              <a:rPr lang="es-CO" sz="1500" b="1" dirty="0" smtClean="0">
                <a:latin typeface="Arial" pitchFamily="34" charset="0"/>
                <a:cs typeface="Arial" pitchFamily="34" charset="0"/>
              </a:rPr>
              <a:t>Dotación y/o Adecuación de Maquinaria y Equipo.</a:t>
            </a:r>
          </a:p>
          <a:p>
            <a:pPr algn="just"/>
            <a:r>
              <a:rPr lang="es-CO" sz="1500" dirty="0" smtClean="0">
                <a:latin typeface="Arial" pitchFamily="34" charset="0"/>
                <a:cs typeface="Arial" pitchFamily="34" charset="0"/>
              </a:rPr>
              <a:t>Contrato No. 25-2013, Suministrar diez (10) Computadores Pentium Dual </a:t>
            </a:r>
            <a:r>
              <a:rPr lang="es-CO" sz="1500" dirty="0" err="1" smtClean="0">
                <a:latin typeface="Arial" pitchFamily="34" charset="0"/>
                <a:cs typeface="Arial" pitchFamily="34" charset="0"/>
              </a:rPr>
              <a:t>Core</a:t>
            </a:r>
            <a:r>
              <a:rPr lang="es-CO" sz="1500" dirty="0" smtClean="0">
                <a:latin typeface="Arial" pitchFamily="34" charset="0"/>
                <a:cs typeface="Arial" pitchFamily="34" charset="0"/>
              </a:rPr>
              <a:t> 2,9 GHZ, Memoria RAM 4 GB, Disco Duro de 500 GB, Lector Multitarjeta, DVD-</a:t>
            </a:r>
            <a:r>
              <a:rPr lang="es-CO" sz="1500" dirty="0" err="1" smtClean="0">
                <a:latin typeface="Arial" pitchFamily="34" charset="0"/>
                <a:cs typeface="Arial" pitchFamily="34" charset="0"/>
              </a:rPr>
              <a:t>RW</a:t>
            </a:r>
            <a:r>
              <a:rPr lang="es-CO" sz="1500" dirty="0" smtClean="0">
                <a:latin typeface="Arial" pitchFamily="34" charset="0"/>
                <a:cs typeface="Arial" pitchFamily="34" charset="0"/>
              </a:rPr>
              <a:t>, Torre </a:t>
            </a:r>
            <a:r>
              <a:rPr lang="es-CO" sz="1500" dirty="0" err="1" smtClean="0">
                <a:latin typeface="Arial" pitchFamily="34" charset="0"/>
                <a:cs typeface="Arial" pitchFamily="34" charset="0"/>
              </a:rPr>
              <a:t>ATX</a:t>
            </a:r>
            <a:r>
              <a:rPr lang="es-CO" sz="1500" dirty="0" smtClean="0">
                <a:latin typeface="Arial" pitchFamily="34" charset="0"/>
                <a:cs typeface="Arial" pitchFamily="34" charset="0"/>
              </a:rPr>
              <a:t>, </a:t>
            </a:r>
            <a:r>
              <a:rPr lang="es-CO" sz="1500" dirty="0" err="1" smtClean="0">
                <a:latin typeface="Arial" pitchFamily="34" charset="0"/>
                <a:cs typeface="Arial" pitchFamily="34" charset="0"/>
              </a:rPr>
              <a:t>Board</a:t>
            </a:r>
            <a:r>
              <a:rPr lang="es-CO" sz="1500" dirty="0" smtClean="0">
                <a:latin typeface="Arial" pitchFamily="34" charset="0"/>
                <a:cs typeface="Arial" pitchFamily="34" charset="0"/>
              </a:rPr>
              <a:t> Integradas </a:t>
            </a:r>
            <a:r>
              <a:rPr lang="es-CO" sz="1500" dirty="0" err="1" smtClean="0">
                <a:latin typeface="Arial" pitchFamily="34" charset="0"/>
                <a:cs typeface="Arial" pitchFamily="34" charset="0"/>
              </a:rPr>
              <a:t>MSI</a:t>
            </a:r>
            <a:r>
              <a:rPr lang="es-CO" sz="1500" dirty="0" smtClean="0">
                <a:latin typeface="Arial" pitchFamily="34" charset="0"/>
                <a:cs typeface="Arial" pitchFamily="34" charset="0"/>
              </a:rPr>
              <a:t> (VGA Y </a:t>
            </a:r>
            <a:r>
              <a:rPr lang="es-CO" sz="1500" dirty="0" err="1" smtClean="0">
                <a:latin typeface="Arial" pitchFamily="34" charset="0"/>
                <a:cs typeface="Arial" pitchFamily="34" charset="0"/>
              </a:rPr>
              <a:t>HDMI</a:t>
            </a:r>
            <a:r>
              <a:rPr lang="es-CO" sz="1500" dirty="0" smtClean="0">
                <a:latin typeface="Arial" pitchFamily="34" charset="0"/>
                <a:cs typeface="Arial" pitchFamily="34" charset="0"/>
              </a:rPr>
              <a:t>), Monitor de 19 Pulgadas Regulador de Voltaje, Adaptador Inalámbrico.</a:t>
            </a:r>
          </a:p>
          <a:p>
            <a:pPr algn="just"/>
            <a:endParaRPr lang="es-CO" sz="1500" dirty="0" smtClean="0">
              <a:latin typeface="Arial" pitchFamily="34" charset="0"/>
              <a:cs typeface="Arial" pitchFamily="34" charset="0"/>
            </a:endParaRPr>
          </a:p>
          <a:p>
            <a:pPr algn="just"/>
            <a:r>
              <a:rPr lang="es-CO" sz="1500" dirty="0" smtClean="0">
                <a:latin typeface="Arial" pitchFamily="34" charset="0"/>
                <a:cs typeface="Arial" pitchFamily="34" charset="0"/>
              </a:rPr>
              <a:t>Contrato No. 28-2013, Suministrar diez (10) video proyectores EPSON.</a:t>
            </a:r>
          </a:p>
        </p:txBody>
      </p:sp>
      <p:sp>
        <p:nvSpPr>
          <p:cNvPr id="5" name="4 CuadroTexto"/>
          <p:cNvSpPr txBox="1"/>
          <p:nvPr/>
        </p:nvSpPr>
        <p:spPr>
          <a:xfrm>
            <a:off x="251520" y="1772816"/>
            <a:ext cx="8640960" cy="1708160"/>
          </a:xfrm>
          <a:prstGeom prst="rect">
            <a:avLst/>
          </a:prstGeom>
          <a:noFill/>
        </p:spPr>
        <p:txBody>
          <a:bodyPr wrap="square" rtlCol="0">
            <a:spAutoFit/>
          </a:bodyPr>
          <a:lstStyle/>
          <a:p>
            <a:pPr lvl="0" algn="just"/>
            <a:r>
              <a:rPr lang="es-CO" sz="1500" b="1" dirty="0" smtClean="0">
                <a:latin typeface="Arial" pitchFamily="34" charset="0"/>
                <a:cs typeface="Arial" pitchFamily="34" charset="0"/>
              </a:rPr>
              <a:t>Dotación de Instalaciones</a:t>
            </a:r>
          </a:p>
          <a:p>
            <a:pPr algn="just"/>
            <a:r>
              <a:rPr lang="es-CO" sz="1500" dirty="0" smtClean="0">
                <a:latin typeface="Arial" pitchFamily="34" charset="0"/>
                <a:cs typeface="Arial" pitchFamily="34" charset="0"/>
              </a:rPr>
              <a:t>Contrato No. 31-2013, Suministrar e instalar diez (10) soportes para Video Proyectores en malla troquelada calibre 20 graduables, giratorio de 30 x 25 x 10, diez (10) repisas metálicas para CPU, Pantalla, Circuitos electrónicos, subwoofer, y mouse, en malla troquelada y tubo calibre 20 con una altura de 1.40 x 70 ancho y 37 de profundidad,  ocho (8) soportes para subwoofer en tubo ½ calibre 20 y noventa (90) soportes para bafles en tubo de ½ calibre 20, con 90 candados pequeños y 38 candados medianos.</a:t>
            </a:r>
            <a:endParaRPr lang="es-CO" sz="1500" dirty="0">
              <a:latin typeface="Arial" pitchFamily="34" charset="0"/>
              <a:cs typeface="Arial" pitchFamily="34" charset="0"/>
            </a:endParaRPr>
          </a:p>
        </p:txBody>
      </p:sp>
      <p:pic>
        <p:nvPicPr>
          <p:cNvPr id="7" name="1 Imagen" descr="ESCUDO.png">
            <a:hlinkClick r:id="rId2" action="ppaction://hlinksldjump"/>
          </p:cNvPr>
          <p:cNvPicPr>
            <a:picLocks noChangeAspect="1"/>
          </p:cNvPicPr>
          <p:nvPr/>
        </p:nvPicPr>
        <p:blipFill>
          <a:blip r:embed="rId3" cstate="print"/>
          <a:srcRect/>
          <a:stretch>
            <a:fillRect/>
          </a:stretch>
        </p:blipFill>
        <p:spPr bwMode="auto">
          <a:xfrm>
            <a:off x="0" y="0"/>
            <a:ext cx="611560" cy="638741"/>
          </a:xfrm>
          <a:prstGeom prst="rect">
            <a:avLst/>
          </a:prstGeom>
          <a:noFill/>
          <a:ln w="9525">
            <a:noFill/>
            <a:miter lim="800000"/>
            <a:headEnd/>
            <a:tailEnd/>
          </a:ln>
        </p:spPr>
      </p:pic>
      <p:pic>
        <p:nvPicPr>
          <p:cNvPr id="3073" name="Picture 1" descr="D:\Lily\Varios\Fotografias Antonia Santos\DSC02718.JPG"/>
          <p:cNvPicPr>
            <a:picLocks noChangeAspect="1" noChangeArrowheads="1"/>
          </p:cNvPicPr>
          <p:nvPr/>
        </p:nvPicPr>
        <p:blipFill>
          <a:blip r:embed="rId4" cstate="print"/>
          <a:srcRect l="20600" t="15350" r="13601" b="11151"/>
          <a:stretch>
            <a:fillRect/>
          </a:stretch>
        </p:blipFill>
        <p:spPr bwMode="auto">
          <a:xfrm>
            <a:off x="611560" y="4293095"/>
            <a:ext cx="1584176" cy="2359411"/>
          </a:xfrm>
          <a:prstGeom prst="rect">
            <a:avLst/>
          </a:prstGeom>
          <a:noFill/>
        </p:spPr>
      </p:pic>
      <p:sp>
        <p:nvSpPr>
          <p:cNvPr id="9" name="8 Rectángulo"/>
          <p:cNvSpPr/>
          <p:nvPr/>
        </p:nvSpPr>
        <p:spPr>
          <a:xfrm>
            <a:off x="323528" y="3501008"/>
            <a:ext cx="8208912" cy="784830"/>
          </a:xfrm>
          <a:prstGeom prst="rect">
            <a:avLst/>
          </a:prstGeom>
        </p:spPr>
        <p:txBody>
          <a:bodyPr wrap="square">
            <a:spAutoFit/>
          </a:bodyPr>
          <a:lstStyle/>
          <a:p>
            <a:pPr lvl="0" algn="just"/>
            <a:r>
              <a:rPr lang="es-CO" sz="1500" b="1" dirty="0" smtClean="0">
                <a:latin typeface="Arial" pitchFamily="34" charset="0"/>
                <a:cs typeface="Arial" pitchFamily="34" charset="0"/>
              </a:rPr>
              <a:t>Dotación Material Educativo.</a:t>
            </a:r>
          </a:p>
          <a:p>
            <a:pPr algn="just"/>
            <a:r>
              <a:rPr lang="es-CO" sz="1500" dirty="0" smtClean="0">
                <a:latin typeface="Arial" pitchFamily="34" charset="0"/>
                <a:cs typeface="Arial" pitchFamily="34" charset="0"/>
              </a:rPr>
              <a:t>Contrato No. 33-2013, Suministro de diecisiete (17) Pantallas de Pared de tamaño  203 x 203 cm.  </a:t>
            </a:r>
            <a:endParaRPr lang="es-CO" sz="1500" dirty="0">
              <a:latin typeface="Arial" pitchFamily="34" charset="0"/>
              <a:cs typeface="Arial" pitchFamily="34" charset="0"/>
            </a:endParaRPr>
          </a:p>
        </p:txBody>
      </p:sp>
      <p:pic>
        <p:nvPicPr>
          <p:cNvPr id="3074" name="Picture 2" descr="D:\Lily\Varios\Fotografias Antonia Santos\DSC02715.JPG"/>
          <p:cNvPicPr>
            <a:picLocks noChangeAspect="1" noChangeArrowheads="1"/>
          </p:cNvPicPr>
          <p:nvPr/>
        </p:nvPicPr>
        <p:blipFill>
          <a:blip r:embed="rId5" cstate="print"/>
          <a:srcRect l="20800" t="24264" r="11599" b="22009"/>
          <a:stretch>
            <a:fillRect/>
          </a:stretch>
        </p:blipFill>
        <p:spPr bwMode="auto">
          <a:xfrm>
            <a:off x="2555776" y="4365104"/>
            <a:ext cx="3744416" cy="2232248"/>
          </a:xfrm>
          <a:prstGeom prst="rect">
            <a:avLst/>
          </a:prstGeom>
          <a:noFill/>
        </p:spPr>
      </p:pic>
      <p:pic>
        <p:nvPicPr>
          <p:cNvPr id="3076" name="Picture 4" descr="G:\DCIM\100MSDCF\DSC02724.JPG"/>
          <p:cNvPicPr>
            <a:picLocks noChangeAspect="1" noChangeArrowheads="1"/>
          </p:cNvPicPr>
          <p:nvPr/>
        </p:nvPicPr>
        <p:blipFill>
          <a:blip r:embed="rId6" cstate="print"/>
          <a:srcRect l="40200" t="44750" r="43000" b="43700"/>
          <a:stretch>
            <a:fillRect/>
          </a:stretch>
        </p:blipFill>
        <p:spPr bwMode="auto">
          <a:xfrm>
            <a:off x="6588224" y="4365104"/>
            <a:ext cx="2199517" cy="2016224"/>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467544" y="1196752"/>
            <a:ext cx="8208912" cy="584775"/>
          </a:xfrm>
          <a:prstGeom prst="rect">
            <a:avLst/>
          </a:prstGeom>
          <a:noFill/>
        </p:spPr>
        <p:txBody>
          <a:bodyPr wrap="square" rtlCol="0">
            <a:spAutoFit/>
          </a:bodyPr>
          <a:lstStyle/>
          <a:p>
            <a:pPr lvl="0" algn="just"/>
            <a:r>
              <a:rPr lang="es-CO" sz="1600" b="1" dirty="0" smtClean="0">
                <a:latin typeface="Arial" pitchFamily="34" charset="0"/>
                <a:cs typeface="Arial" pitchFamily="34" charset="0"/>
              </a:rPr>
              <a:t>Otros Gastos de Adquisición y/o Producción.</a:t>
            </a:r>
          </a:p>
          <a:p>
            <a:pPr algn="just"/>
            <a:r>
              <a:rPr lang="es-CO" sz="1600" dirty="0" smtClean="0">
                <a:latin typeface="Arial" pitchFamily="34" charset="0"/>
                <a:cs typeface="Arial" pitchFamily="34" charset="0"/>
              </a:rPr>
              <a:t>Contrato 34-2013,  Suministro de noventa (90) uniformes deportivos.</a:t>
            </a:r>
            <a:endParaRPr lang="es-CO" sz="1600" dirty="0">
              <a:latin typeface="Arial" pitchFamily="34" charset="0"/>
              <a:cs typeface="Arial" pitchFamily="34" charset="0"/>
            </a:endParaRPr>
          </a:p>
        </p:txBody>
      </p:sp>
      <p:sp>
        <p:nvSpPr>
          <p:cNvPr id="5" name="4 CuadroTexto"/>
          <p:cNvSpPr txBox="1"/>
          <p:nvPr/>
        </p:nvSpPr>
        <p:spPr>
          <a:xfrm>
            <a:off x="467544" y="2060848"/>
            <a:ext cx="8280920" cy="1569660"/>
          </a:xfrm>
          <a:prstGeom prst="rect">
            <a:avLst/>
          </a:prstGeom>
          <a:noFill/>
        </p:spPr>
        <p:txBody>
          <a:bodyPr wrap="square" rtlCol="0">
            <a:spAutoFit/>
          </a:bodyPr>
          <a:lstStyle/>
          <a:p>
            <a:pPr lvl="0" algn="just"/>
            <a:r>
              <a:rPr lang="es-CO" sz="1600" b="1" dirty="0" smtClean="0">
                <a:latin typeface="Arial" pitchFamily="34" charset="0"/>
                <a:cs typeface="Arial" pitchFamily="34" charset="0"/>
              </a:rPr>
              <a:t>Mantenimiento de equipos, materiales, suministros y servicios propios del Sector.</a:t>
            </a:r>
          </a:p>
          <a:p>
            <a:pPr algn="just"/>
            <a:r>
              <a:rPr lang="es-CO" sz="1600" dirty="0" smtClean="0">
                <a:latin typeface="Arial" pitchFamily="34" charset="0"/>
                <a:cs typeface="Arial" pitchFamily="34" charset="0"/>
              </a:rPr>
              <a:t>Contrato 29-2013, Realizar el mantenimiento preventivo y/o correctivo de los equipos de computo de las sala de sistemas y las oficinas administrativas, Instalar a todo costo los diez (10) video proyectores y Computadores que se van a adquirir en la presente vigencia e Instalar a todo costo el audio de dieciocho (18) equipos de computo y video proyección en las sedes Antonia Santos y Elías Quintero.</a:t>
            </a:r>
            <a:endParaRPr lang="es-CO" sz="1600" dirty="0">
              <a:latin typeface="Arial" pitchFamily="34" charset="0"/>
              <a:cs typeface="Arial" pitchFamily="34" charset="0"/>
            </a:endParaRPr>
          </a:p>
        </p:txBody>
      </p:sp>
      <p:sp>
        <p:nvSpPr>
          <p:cNvPr id="6" name="5 CuadroTexto"/>
          <p:cNvSpPr txBox="1"/>
          <p:nvPr/>
        </p:nvSpPr>
        <p:spPr>
          <a:xfrm>
            <a:off x="467544" y="4005064"/>
            <a:ext cx="8280920" cy="2308324"/>
          </a:xfrm>
          <a:prstGeom prst="rect">
            <a:avLst/>
          </a:prstGeom>
          <a:noFill/>
        </p:spPr>
        <p:txBody>
          <a:bodyPr wrap="square" rtlCol="0">
            <a:spAutoFit/>
          </a:bodyPr>
          <a:lstStyle/>
          <a:p>
            <a:pPr lvl="0" algn="just"/>
            <a:r>
              <a:rPr lang="es-CO" sz="1600" b="1" dirty="0" smtClean="0">
                <a:latin typeface="Arial" pitchFamily="34" charset="0"/>
                <a:cs typeface="Arial" pitchFamily="34" charset="0"/>
              </a:rPr>
              <a:t>Otros Gastos en Investigación básica, aplicada y Estudios.</a:t>
            </a:r>
          </a:p>
          <a:p>
            <a:pPr algn="just"/>
            <a:r>
              <a:rPr lang="es-CO" sz="1600" dirty="0" smtClean="0">
                <a:latin typeface="Arial" pitchFamily="34" charset="0"/>
                <a:cs typeface="Arial" pitchFamily="34" charset="0"/>
              </a:rPr>
              <a:t>Contrato 23-2013, Servicios profesionales de elaboración de Estudios Técnicos, los cuales consisten en Levantamiento de Planos constructivos con las especificaciones que se exige en el </a:t>
            </a:r>
            <a:r>
              <a:rPr lang="es-CO" sz="1600" dirty="0" err="1" smtClean="0">
                <a:latin typeface="Arial" pitchFamily="34" charset="0"/>
                <a:cs typeface="Arial" pitchFamily="34" charset="0"/>
              </a:rPr>
              <a:t>NSR</a:t>
            </a:r>
            <a:r>
              <a:rPr lang="es-CO" sz="1600" dirty="0" smtClean="0">
                <a:latin typeface="Arial" pitchFamily="34" charset="0"/>
                <a:cs typeface="Arial" pitchFamily="34" charset="0"/>
              </a:rPr>
              <a:t> 10, “ Reglamento Colombiano de Construcción Sismo Resistente”, cantidad de obra y materiales, trámites ante el Departamento de Planeación Yumbo (Valle), para la obtención de los permisos necesarios y acompañamiento al constructor durante el periodo de ejecución de la construcción de espacios útiles, que además soportaran dos tanques de almacenamiento de agua de 1.000 litros cada uno en la Sede Trinidad.</a:t>
            </a:r>
            <a:endParaRPr lang="es-CO" sz="1600" dirty="0">
              <a:latin typeface="Arial" pitchFamily="34" charset="0"/>
              <a:cs typeface="Arial" pitchFamily="34" charset="0"/>
            </a:endParaRPr>
          </a:p>
        </p:txBody>
      </p:sp>
      <p:pic>
        <p:nvPicPr>
          <p:cNvPr id="7" name="1 Imagen" descr="ESCUDO.png">
            <a:hlinkClick r:id="rId2" action="ppaction://hlinksldjump"/>
          </p:cNvPr>
          <p:cNvPicPr>
            <a:picLocks noChangeAspect="1"/>
          </p:cNvPicPr>
          <p:nvPr/>
        </p:nvPicPr>
        <p:blipFill>
          <a:blip r:embed="rId3" cstate="print"/>
          <a:srcRect/>
          <a:stretch>
            <a:fillRect/>
          </a:stretch>
        </p:blipFill>
        <p:spPr bwMode="auto">
          <a:xfrm>
            <a:off x="0" y="0"/>
            <a:ext cx="1115616" cy="116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1 Imagen" descr="ESCUDO.png"/>
          <p:cNvPicPr>
            <a:picLocks noChangeAspect="1"/>
          </p:cNvPicPr>
          <p:nvPr/>
        </p:nvPicPr>
        <p:blipFill>
          <a:blip r:embed="rId2" cstate="print"/>
          <a:srcRect/>
          <a:stretch>
            <a:fillRect/>
          </a:stretch>
        </p:blipFill>
        <p:spPr bwMode="auto">
          <a:xfrm>
            <a:off x="0" y="-1"/>
            <a:ext cx="1115616" cy="1165199"/>
          </a:xfrm>
          <a:prstGeom prst="rect">
            <a:avLst/>
          </a:prstGeom>
          <a:noFill/>
          <a:ln w="9525">
            <a:noFill/>
            <a:miter lim="800000"/>
            <a:headEnd/>
            <a:tailEnd/>
          </a:ln>
        </p:spPr>
      </p:pic>
      <p:graphicFrame>
        <p:nvGraphicFramePr>
          <p:cNvPr id="4" name="3 Tabla"/>
          <p:cNvGraphicFramePr>
            <a:graphicFrameLocks noGrp="1"/>
          </p:cNvGraphicFramePr>
          <p:nvPr/>
        </p:nvGraphicFramePr>
        <p:xfrm>
          <a:off x="179509" y="1268762"/>
          <a:ext cx="8784978" cy="5328591"/>
        </p:xfrm>
        <a:graphic>
          <a:graphicData uri="http://schemas.openxmlformats.org/drawingml/2006/table">
            <a:tbl>
              <a:tblPr/>
              <a:tblGrid>
                <a:gridCol w="1716717"/>
                <a:gridCol w="947582"/>
                <a:gridCol w="864876"/>
                <a:gridCol w="911182"/>
                <a:gridCol w="911182"/>
                <a:gridCol w="911182"/>
                <a:gridCol w="911182"/>
                <a:gridCol w="911182"/>
                <a:gridCol w="699893"/>
              </a:tblGrid>
              <a:tr h="337253">
                <a:tc rowSpan="2">
                  <a:txBody>
                    <a:bodyPr/>
                    <a:lstStyle/>
                    <a:p>
                      <a:pPr algn="ctr" rtl="0" fontAlgn="ctr"/>
                      <a:r>
                        <a:rPr lang="es-CO" sz="1200" b="1" i="0" u="none" strike="noStrike" dirty="0">
                          <a:solidFill>
                            <a:srgbClr val="000000"/>
                          </a:solidFill>
                          <a:latin typeface="Arial"/>
                        </a:rPr>
                        <a:t>CONCEPTO</a:t>
                      </a:r>
                      <a:br>
                        <a:rPr lang="es-CO" sz="1200" b="1" i="0" u="none" strike="noStrike" dirty="0">
                          <a:solidFill>
                            <a:srgbClr val="000000"/>
                          </a:solidFill>
                          <a:latin typeface="Arial"/>
                        </a:rPr>
                      </a:br>
                      <a:endParaRPr lang="es-CO" sz="1200" b="1" i="0" u="none" strike="noStrike" dirty="0">
                        <a:solidFill>
                          <a:srgbClr val="000000"/>
                        </a:solidFill>
                        <a:latin typeface="Arial"/>
                      </a:endParaRP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rowSpan="2">
                  <a:txBody>
                    <a:bodyPr/>
                    <a:lstStyle/>
                    <a:p>
                      <a:pPr algn="ctr" rtl="0" fontAlgn="ctr"/>
                      <a:r>
                        <a:rPr lang="es-CO" sz="1200" b="1" i="0" u="none" strike="noStrike" dirty="0">
                          <a:solidFill>
                            <a:srgbClr val="000000"/>
                          </a:solidFill>
                          <a:latin typeface="Arial"/>
                        </a:rPr>
                        <a:t>Vr. Aprobado Presupuesto</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gridSpan="5">
                  <a:txBody>
                    <a:bodyPr/>
                    <a:lstStyle/>
                    <a:p>
                      <a:pPr algn="ctr" rtl="0" fontAlgn="ctr"/>
                      <a:r>
                        <a:rPr lang="es-CO" sz="1200" b="1" i="0" u="none" strike="noStrike" dirty="0">
                          <a:solidFill>
                            <a:srgbClr val="000000"/>
                          </a:solidFill>
                          <a:latin typeface="Arial"/>
                        </a:rPr>
                        <a:t> RECAUDOS POR SEDES</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a:txBody>
                    <a:bodyPr/>
                    <a:lstStyle/>
                    <a:p>
                      <a:pPr algn="l" fontAlgn="b"/>
                      <a:endParaRPr lang="es-CO" sz="800" b="0" i="0" u="none" strike="noStrike">
                        <a:solidFill>
                          <a:srgbClr val="000000"/>
                        </a:solidFill>
                        <a:latin typeface="Calibri"/>
                      </a:endParaRPr>
                    </a:p>
                  </a:txBody>
                  <a:tcPr marL="6875" marR="6875" marT="687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CO" sz="800" b="0" i="0" u="none" strike="noStrike">
                        <a:solidFill>
                          <a:srgbClr val="000000"/>
                        </a:solidFill>
                        <a:latin typeface="Calibri"/>
                      </a:endParaRPr>
                    </a:p>
                  </a:txBody>
                  <a:tcPr marL="6875" marR="6875" marT="6875" marB="0" anchor="b">
                    <a:lnL>
                      <a:noFill/>
                    </a:lnL>
                    <a:lnR>
                      <a:noFill/>
                    </a:lnR>
                    <a:lnT>
                      <a:noFill/>
                    </a:lnT>
                    <a:lnB w="6350" cap="flat" cmpd="sng" algn="ctr">
                      <a:solidFill>
                        <a:srgbClr val="000000"/>
                      </a:solidFill>
                      <a:prstDash val="solid"/>
                      <a:round/>
                      <a:headEnd type="none" w="med" len="med"/>
                      <a:tailEnd type="none" w="med" len="med"/>
                    </a:lnB>
                  </a:tcPr>
                </a:tc>
              </a:tr>
              <a:tr h="1011756">
                <a:tc vMerge="1">
                  <a:txBody>
                    <a:bodyPr/>
                    <a:lstStyle/>
                    <a:p>
                      <a:endParaRPr lang="es-CO"/>
                    </a:p>
                  </a:txBody>
                  <a:tcPr/>
                </a:tc>
                <a:tc vMerge="1">
                  <a:txBody>
                    <a:bodyPr/>
                    <a:lstStyle/>
                    <a:p>
                      <a:endParaRPr lang="es-CO"/>
                    </a:p>
                  </a:txBody>
                  <a:tcPr/>
                </a:tc>
                <a:tc>
                  <a:txBody>
                    <a:bodyPr/>
                    <a:lstStyle/>
                    <a:p>
                      <a:pPr algn="ctr" rtl="0" fontAlgn="ctr"/>
                      <a:r>
                        <a:rPr lang="es-CO" sz="1200" b="1" i="0" u="none" strike="noStrike" dirty="0">
                          <a:solidFill>
                            <a:srgbClr val="000000"/>
                          </a:solidFill>
                          <a:latin typeface="Arial"/>
                        </a:rPr>
                        <a:t>ANTONIA SANTOS</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rtl="0" fontAlgn="ctr"/>
                      <a:r>
                        <a:rPr lang="es-CO" sz="1200" b="1" i="0" u="none" strike="noStrike" dirty="0">
                          <a:solidFill>
                            <a:srgbClr val="000000"/>
                          </a:solidFill>
                          <a:latin typeface="Arial"/>
                        </a:rPr>
                        <a:t>ELÍAS QUINTERO</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rtl="0" fontAlgn="ctr"/>
                      <a:r>
                        <a:rPr lang="es-CO" sz="1200" b="1" i="0" u="none" strike="noStrike" dirty="0">
                          <a:solidFill>
                            <a:srgbClr val="000000"/>
                          </a:solidFill>
                          <a:latin typeface="Arial"/>
                        </a:rPr>
                        <a:t>HÉCTOR SAAVEDRA</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rtl="0" fontAlgn="ctr"/>
                      <a:r>
                        <a:rPr lang="es-CO" sz="1200" b="1" i="0" u="none" strike="noStrike" dirty="0">
                          <a:solidFill>
                            <a:srgbClr val="000000"/>
                          </a:solidFill>
                          <a:latin typeface="Arial"/>
                        </a:rPr>
                        <a:t>TRINIDAD</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rtl="0" fontAlgn="ctr"/>
                      <a:r>
                        <a:rPr lang="es-CO" sz="1200" b="1" i="0" u="none" strike="noStrike" dirty="0">
                          <a:solidFill>
                            <a:srgbClr val="000000"/>
                          </a:solidFill>
                          <a:latin typeface="Arial"/>
                        </a:rPr>
                        <a:t>TOTAL RECAUDO</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rtl="0" fontAlgn="ctr"/>
                      <a:r>
                        <a:rPr lang="es-CO" sz="1200" b="1" i="0" u="none" strike="noStrike" dirty="0">
                          <a:solidFill>
                            <a:srgbClr val="000000"/>
                          </a:solidFill>
                          <a:latin typeface="Arial"/>
                        </a:rPr>
                        <a:t>INGRESOS POR EJECUTAR</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rtl="0" fontAlgn="ctr"/>
                      <a:r>
                        <a:rPr lang="es-CO" sz="900" b="1" i="0" u="none" strike="noStrike" dirty="0">
                          <a:solidFill>
                            <a:srgbClr val="000000"/>
                          </a:solidFill>
                          <a:latin typeface="Arial"/>
                        </a:rPr>
                        <a:t>% </a:t>
                      </a:r>
                      <a:r>
                        <a:rPr lang="es-CO" sz="900" b="1" i="0" u="none" strike="noStrike" dirty="0" smtClean="0">
                          <a:solidFill>
                            <a:srgbClr val="000000"/>
                          </a:solidFill>
                          <a:latin typeface="Arial"/>
                        </a:rPr>
                        <a:t>EJECUCIÓN</a:t>
                      </a:r>
                      <a:endParaRPr lang="es-CO" sz="900" b="1" i="0" u="none" strike="noStrike" dirty="0">
                        <a:solidFill>
                          <a:srgbClr val="000000"/>
                        </a:solidFill>
                        <a:latin typeface="Arial"/>
                      </a:endParaRP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337253">
                <a:tc>
                  <a:txBody>
                    <a:bodyPr/>
                    <a:lstStyle/>
                    <a:p>
                      <a:pPr algn="l" fontAlgn="ctr"/>
                      <a:r>
                        <a:rPr lang="es-CO" sz="1200" b="0" i="0" u="none" strike="noStrike" dirty="0" smtClean="0">
                          <a:solidFill>
                            <a:srgbClr val="000000"/>
                          </a:solidFill>
                          <a:latin typeface="Arial"/>
                        </a:rPr>
                        <a:t>Recursos </a:t>
                      </a:r>
                      <a:r>
                        <a:rPr lang="es-CO" sz="1200" b="0" i="0" u="none" strike="noStrike" dirty="0">
                          <a:solidFill>
                            <a:srgbClr val="000000"/>
                          </a:solidFill>
                          <a:latin typeface="Arial"/>
                        </a:rPr>
                        <a:t>Balance 2012.</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7,656,647</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4,340,086</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1,596,421</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107,079</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1,588,667</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7,632,253</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ctr"/>
                      <a:r>
                        <a:rPr lang="es-CO" sz="1200" b="0" i="0" u="none" strike="noStrike" dirty="0">
                          <a:solidFill>
                            <a:srgbClr val="000000"/>
                          </a:solidFill>
                          <a:latin typeface="Arial"/>
                        </a:rPr>
                        <a:t>24,394</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CO" sz="1200" b="1" i="0" u="none" strike="noStrike" dirty="0">
                          <a:solidFill>
                            <a:srgbClr val="000000"/>
                          </a:solidFill>
                          <a:latin typeface="Arial"/>
                        </a:rPr>
                        <a:t>100%</a:t>
                      </a:r>
                    </a:p>
                  </a:txBody>
                  <a:tcPr marL="6875" marR="6875" marT="687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337253">
                <a:tc>
                  <a:txBody>
                    <a:bodyPr/>
                    <a:lstStyle/>
                    <a:p>
                      <a:pPr algn="l" fontAlgn="ctr"/>
                      <a:r>
                        <a:rPr lang="es-CO" sz="1200" b="0" i="0" u="none" strike="noStrike">
                          <a:solidFill>
                            <a:srgbClr val="000000"/>
                          </a:solidFill>
                          <a:latin typeface="Arial"/>
                        </a:rPr>
                        <a:t>Giro Gratuidad, Nación.</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127,491,000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66,612,000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34,050,000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15,006,000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11,823,000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127,491,000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ctr"/>
                      <a:r>
                        <a:rPr lang="es-CO" sz="1200" b="0" i="0" u="none" strike="noStrike" dirty="0">
                          <a:solidFill>
                            <a:srgbClr val="000000"/>
                          </a:solidFill>
                          <a:latin typeface="Arial"/>
                        </a:rPr>
                        <a:t>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CO" sz="1200" b="1" i="0" u="none" strike="noStrike" dirty="0">
                          <a:solidFill>
                            <a:srgbClr val="000000"/>
                          </a:solidFill>
                          <a:latin typeface="Arial"/>
                        </a:rPr>
                        <a:t>100%</a:t>
                      </a:r>
                    </a:p>
                  </a:txBody>
                  <a:tcPr marL="6875" marR="6875" marT="687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640779">
                <a:tc>
                  <a:txBody>
                    <a:bodyPr/>
                    <a:lstStyle/>
                    <a:p>
                      <a:pPr algn="l" fontAlgn="ctr"/>
                      <a:r>
                        <a:rPr lang="es-CO" sz="1200" b="0" i="0" u="none" strike="noStrike">
                          <a:solidFill>
                            <a:srgbClr val="000000"/>
                          </a:solidFill>
                          <a:latin typeface="Arial"/>
                        </a:rPr>
                        <a:t>Concesión  (Tiendas - Aulas).</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4,000,000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2,905,100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518,850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364,500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138,800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3,927,250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ctr"/>
                      <a:r>
                        <a:rPr lang="es-CO" sz="1200" b="0" i="0" u="none" strike="noStrike" dirty="0">
                          <a:solidFill>
                            <a:srgbClr val="000000"/>
                          </a:solidFill>
                          <a:latin typeface="Arial"/>
                        </a:rPr>
                        <a:t>72,750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CO" sz="1200" b="1" i="0" u="none" strike="noStrike" dirty="0">
                          <a:solidFill>
                            <a:srgbClr val="000000"/>
                          </a:solidFill>
                          <a:latin typeface="Arial"/>
                        </a:rPr>
                        <a:t>98%</a:t>
                      </a:r>
                    </a:p>
                  </a:txBody>
                  <a:tcPr marL="6875" marR="6875" marT="687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337253">
                <a:tc>
                  <a:txBody>
                    <a:bodyPr/>
                    <a:lstStyle/>
                    <a:p>
                      <a:pPr algn="l" fontAlgn="ctr"/>
                      <a:r>
                        <a:rPr lang="es-CO" sz="1200" b="0" i="0" u="none" strike="noStrike">
                          <a:solidFill>
                            <a:srgbClr val="000000"/>
                          </a:solidFill>
                          <a:latin typeface="Arial"/>
                        </a:rPr>
                        <a:t>Certificaciones.</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500,000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135,000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67,000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26,500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6,500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235,000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ctr"/>
                      <a:r>
                        <a:rPr lang="es-CO" sz="1200" b="0" i="0" u="none" strike="noStrike" dirty="0">
                          <a:solidFill>
                            <a:srgbClr val="000000"/>
                          </a:solidFill>
                          <a:latin typeface="Arial"/>
                        </a:rPr>
                        <a:t>265,000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CO" sz="1200" b="1" i="0" u="none" strike="noStrike" dirty="0">
                          <a:solidFill>
                            <a:srgbClr val="000000"/>
                          </a:solidFill>
                          <a:latin typeface="Arial"/>
                        </a:rPr>
                        <a:t>47%</a:t>
                      </a:r>
                    </a:p>
                  </a:txBody>
                  <a:tcPr marL="6875" marR="6875" marT="687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640779">
                <a:tc>
                  <a:txBody>
                    <a:bodyPr/>
                    <a:lstStyle/>
                    <a:p>
                      <a:pPr algn="l" fontAlgn="ctr"/>
                      <a:r>
                        <a:rPr lang="es-CO" sz="1200" b="0" i="0" u="none" strike="noStrike">
                          <a:solidFill>
                            <a:srgbClr val="000000"/>
                          </a:solidFill>
                          <a:latin typeface="Arial"/>
                        </a:rPr>
                        <a:t>Rendimientos Financieros.</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1,000,000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524,424</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272,297</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121,022</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90,766</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1,008,509</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ctr"/>
                      <a:r>
                        <a:rPr lang="es-CO" sz="1200" b="0" i="0" u="none" strike="noStrike" dirty="0">
                          <a:solidFill>
                            <a:srgbClr val="000000"/>
                          </a:solidFill>
                          <a:latin typeface="Arial"/>
                        </a:rPr>
                        <a:t>-8,509</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CO" sz="1200" b="1" i="0" u="none" strike="noStrike" dirty="0">
                          <a:solidFill>
                            <a:srgbClr val="000000"/>
                          </a:solidFill>
                          <a:latin typeface="Arial"/>
                        </a:rPr>
                        <a:t>101%</a:t>
                      </a:r>
                    </a:p>
                  </a:txBody>
                  <a:tcPr marL="6875" marR="6875" marT="687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337253">
                <a:tc>
                  <a:txBody>
                    <a:bodyPr/>
                    <a:lstStyle/>
                    <a:p>
                      <a:pPr algn="l" fontAlgn="ctr"/>
                      <a:r>
                        <a:rPr lang="es-CO" sz="1200" b="0" i="0" u="none" strike="noStrike">
                          <a:solidFill>
                            <a:srgbClr val="000000"/>
                          </a:solidFill>
                          <a:latin typeface="Arial"/>
                        </a:rPr>
                        <a:t>Transferencia Municipio.</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47,214,670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27,443,507</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10,785,824</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4,480,265</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4,505,074</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47,214,670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ctr"/>
                      <a:r>
                        <a:rPr lang="es-CO" sz="1200" b="0" i="0" u="none" strike="noStrike" dirty="0">
                          <a:solidFill>
                            <a:srgbClr val="000000"/>
                          </a:solidFill>
                          <a:latin typeface="Arial"/>
                        </a:rPr>
                        <a:t>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CO" sz="1200" b="1" i="0" u="none" strike="noStrike" dirty="0">
                          <a:solidFill>
                            <a:srgbClr val="000000"/>
                          </a:solidFill>
                          <a:latin typeface="Arial"/>
                        </a:rPr>
                        <a:t>100%</a:t>
                      </a:r>
                    </a:p>
                  </a:txBody>
                  <a:tcPr marL="6875" marR="6875" marT="687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337253">
                <a:tc>
                  <a:txBody>
                    <a:bodyPr/>
                    <a:lstStyle/>
                    <a:p>
                      <a:pPr algn="l" fontAlgn="ctr"/>
                      <a:r>
                        <a:rPr lang="es-CO" sz="1200" b="0" i="0" u="none" strike="noStrike">
                          <a:solidFill>
                            <a:srgbClr val="000000"/>
                          </a:solidFill>
                          <a:latin typeface="Arial"/>
                        </a:rPr>
                        <a:t>Transferencia Imderty.</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3,407,250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1,703,625</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567,875</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567,875</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567,875</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3,407,250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ctr"/>
                      <a:r>
                        <a:rPr lang="es-CO" sz="1200" b="0" i="0" u="none" strike="noStrike" dirty="0">
                          <a:solidFill>
                            <a:srgbClr val="000000"/>
                          </a:solidFill>
                          <a:latin typeface="Arial"/>
                        </a:rPr>
                        <a:t>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CO" sz="1200" b="1" i="0" u="none" strike="noStrike" dirty="0">
                          <a:solidFill>
                            <a:srgbClr val="000000"/>
                          </a:solidFill>
                          <a:latin typeface="Arial"/>
                        </a:rPr>
                        <a:t>100%</a:t>
                      </a:r>
                    </a:p>
                  </a:txBody>
                  <a:tcPr marL="6875" marR="6875" marT="687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337253">
                <a:tc>
                  <a:txBody>
                    <a:bodyPr/>
                    <a:lstStyle/>
                    <a:p>
                      <a:pPr algn="l" fontAlgn="ctr"/>
                      <a:r>
                        <a:rPr lang="es-CO" sz="1200" b="0" i="0" u="none" strike="noStrike">
                          <a:solidFill>
                            <a:srgbClr val="000000"/>
                          </a:solidFill>
                          <a:latin typeface="Arial"/>
                        </a:rPr>
                        <a:t>Superate con el Saber.</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6,400,000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3,328,000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1,728,000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768,000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576,000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6,400,000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ctr"/>
                      <a:r>
                        <a:rPr lang="es-CO" sz="1200" b="0" i="0" u="none" strike="noStrike" dirty="0">
                          <a:solidFill>
                            <a:srgbClr val="000000"/>
                          </a:solidFill>
                          <a:latin typeface="Arial"/>
                        </a:rPr>
                        <a:t>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CO" sz="1200" b="1" i="0" u="none" strike="noStrike" dirty="0">
                          <a:solidFill>
                            <a:srgbClr val="000000"/>
                          </a:solidFill>
                          <a:latin typeface="Arial"/>
                        </a:rPr>
                        <a:t>100%</a:t>
                      </a:r>
                    </a:p>
                  </a:txBody>
                  <a:tcPr marL="6875" marR="6875" marT="687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337253">
                <a:tc>
                  <a:txBody>
                    <a:bodyPr/>
                    <a:lstStyle/>
                    <a:p>
                      <a:pPr algn="l" fontAlgn="ctr"/>
                      <a:r>
                        <a:rPr lang="es-CO" sz="1200" b="0" i="0" u="none" strike="noStrike">
                          <a:solidFill>
                            <a:srgbClr val="000000"/>
                          </a:solidFill>
                          <a:latin typeface="Arial"/>
                        </a:rPr>
                        <a:t>Donaciones</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2,000,000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a:solidFill>
                            <a:srgbClr val="000000"/>
                          </a:solidFill>
                          <a:latin typeface="Arial"/>
                        </a:rPr>
                        <a:t>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CO" sz="1200" b="0" i="0" u="none" strike="noStrike" dirty="0">
                          <a:solidFill>
                            <a:srgbClr val="000000"/>
                          </a:solidFill>
                          <a:latin typeface="Arial"/>
                        </a:rPr>
                        <a:t>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ctr"/>
                      <a:r>
                        <a:rPr lang="es-CO" sz="1200" b="0" i="0" u="none" strike="noStrike" dirty="0">
                          <a:solidFill>
                            <a:srgbClr val="000000"/>
                          </a:solidFill>
                          <a:latin typeface="Arial"/>
                        </a:rPr>
                        <a:t>2,000,000</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s-CO" sz="1200" b="1" i="0" u="none" strike="noStrike" dirty="0">
                          <a:solidFill>
                            <a:srgbClr val="000000"/>
                          </a:solidFill>
                          <a:latin typeface="Arial"/>
                        </a:rPr>
                        <a:t>0%</a:t>
                      </a:r>
                    </a:p>
                  </a:txBody>
                  <a:tcPr marL="6875" marR="6875" marT="687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r h="337253">
                <a:tc>
                  <a:txBody>
                    <a:bodyPr/>
                    <a:lstStyle/>
                    <a:p>
                      <a:pPr algn="l" fontAlgn="ctr"/>
                      <a:r>
                        <a:rPr lang="es-CO" sz="1200" b="1" i="0" u="none" strike="noStrike">
                          <a:solidFill>
                            <a:srgbClr val="000000"/>
                          </a:solidFill>
                          <a:latin typeface="Arial"/>
                        </a:rPr>
                        <a:t>TOTAL</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rtl="0" fontAlgn="ctr"/>
                      <a:r>
                        <a:rPr lang="es-CO" sz="1200" b="1" i="0" u="none" strike="noStrike" dirty="0">
                          <a:solidFill>
                            <a:srgbClr val="000000"/>
                          </a:solidFill>
                          <a:latin typeface="Arial"/>
                        </a:rPr>
                        <a:t>199,669,567</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rtl="0" fontAlgn="ctr"/>
                      <a:r>
                        <a:rPr lang="es-CO" sz="1200" b="1" i="0" u="none" strike="noStrike" dirty="0">
                          <a:solidFill>
                            <a:srgbClr val="000000"/>
                          </a:solidFill>
                          <a:latin typeface="Arial"/>
                        </a:rPr>
                        <a:t>106,991,742</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rtl="0" fontAlgn="ctr"/>
                      <a:r>
                        <a:rPr lang="es-CO" sz="1200" b="1" i="0" u="none" strike="noStrike" dirty="0">
                          <a:solidFill>
                            <a:srgbClr val="000000"/>
                          </a:solidFill>
                          <a:latin typeface="Arial"/>
                        </a:rPr>
                        <a:t>49,586,267</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rtl="0" fontAlgn="ctr"/>
                      <a:r>
                        <a:rPr lang="es-CO" sz="1200" b="1" i="0" u="none" strike="noStrike" dirty="0">
                          <a:solidFill>
                            <a:srgbClr val="000000"/>
                          </a:solidFill>
                          <a:latin typeface="Arial"/>
                        </a:rPr>
                        <a:t>21,441,241</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rtl="0" fontAlgn="ctr"/>
                      <a:r>
                        <a:rPr lang="es-CO" sz="1200" b="1" i="0" u="none" strike="noStrike" dirty="0">
                          <a:solidFill>
                            <a:srgbClr val="000000"/>
                          </a:solidFill>
                          <a:latin typeface="Arial"/>
                        </a:rPr>
                        <a:t>19,296,682</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rtl="0" fontAlgn="ctr"/>
                      <a:r>
                        <a:rPr lang="es-CO" sz="1200" b="1" i="0" u="none" strike="noStrike" dirty="0">
                          <a:solidFill>
                            <a:srgbClr val="000000"/>
                          </a:solidFill>
                          <a:latin typeface="Arial"/>
                        </a:rPr>
                        <a:t>197,315,932</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rtl="0" fontAlgn="ctr"/>
                      <a:r>
                        <a:rPr lang="es-CO" sz="1200" b="1" i="0" u="none" strike="noStrike" dirty="0">
                          <a:solidFill>
                            <a:srgbClr val="000000"/>
                          </a:solidFill>
                          <a:latin typeface="Arial"/>
                        </a:rPr>
                        <a:t>2,353,635</a:t>
                      </a:r>
                    </a:p>
                  </a:txBody>
                  <a:tcPr marL="6875" marR="6875" marT="687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ctr" fontAlgn="b"/>
                      <a:r>
                        <a:rPr lang="es-CO" sz="1200" b="1" i="0" u="none" strike="noStrike" dirty="0">
                          <a:solidFill>
                            <a:srgbClr val="000000"/>
                          </a:solidFill>
                          <a:latin typeface="Arial"/>
                        </a:rPr>
                        <a:t>98.82%</a:t>
                      </a:r>
                    </a:p>
                  </a:txBody>
                  <a:tcPr marL="6875" marR="6875" marT="687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971600" y="1915174"/>
            <a:ext cx="7272808" cy="649730"/>
          </a:xfrm>
          <a:prstGeom prst="rect">
            <a:avLst/>
          </a:prstGeom>
          <a:noFill/>
        </p:spPr>
        <p:txBody>
          <a:bodyPr wrap="square" lIns="91440" tIns="45720" rIns="91440" bIns="45720">
            <a:spAutoFit/>
          </a:bodyPr>
          <a:lstStyle/>
          <a:p>
            <a:pPr algn="ctr">
              <a:lnSpc>
                <a:spcPts val="4000"/>
              </a:lnSpc>
            </a:pPr>
            <a:r>
              <a:rPr lang="es-CO" sz="51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EJECUCIÓN DE RECURSOS.</a:t>
            </a:r>
            <a:endParaRPr lang="es-CO" sz="51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 name="2 Rectángulo"/>
          <p:cNvSpPr/>
          <p:nvPr/>
        </p:nvSpPr>
        <p:spPr>
          <a:xfrm>
            <a:off x="971600" y="2779270"/>
            <a:ext cx="7272808" cy="1162691"/>
          </a:xfrm>
          <a:prstGeom prst="rect">
            <a:avLst/>
          </a:prstGeom>
          <a:noFill/>
        </p:spPr>
        <p:txBody>
          <a:bodyPr wrap="square" lIns="91440" tIns="45720" rIns="91440" bIns="45720">
            <a:spAutoFit/>
          </a:bodyPr>
          <a:lstStyle/>
          <a:p>
            <a:pPr algn="ctr">
              <a:lnSpc>
                <a:spcPts val="4000"/>
              </a:lnSpc>
            </a:pPr>
            <a:r>
              <a:rPr lang="es-CO" sz="51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FONDO DE SERVICIOS EDUCATIVOS.</a:t>
            </a:r>
            <a:endParaRPr lang="es-CO" sz="51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4" name="1 Imagen" descr="ESCUDO.png"/>
          <p:cNvPicPr>
            <a:picLocks noChangeAspect="1"/>
          </p:cNvPicPr>
          <p:nvPr/>
        </p:nvPicPr>
        <p:blipFill>
          <a:blip r:embed="rId2" cstate="print"/>
          <a:srcRect/>
          <a:stretch>
            <a:fillRect/>
          </a:stretch>
        </p:blipFill>
        <p:spPr bwMode="auto">
          <a:xfrm>
            <a:off x="-1" y="-1"/>
            <a:ext cx="1214771" cy="1268761"/>
          </a:xfrm>
          <a:prstGeom prst="rect">
            <a:avLst/>
          </a:prstGeom>
          <a:noFill/>
          <a:ln w="9525">
            <a:noFill/>
            <a:miter lim="800000"/>
            <a:headEnd/>
            <a:tailEnd/>
          </a:ln>
        </p:spPr>
      </p:pic>
      <p:sp>
        <p:nvSpPr>
          <p:cNvPr id="5" name="4 Rectángulo"/>
          <p:cNvSpPr/>
          <p:nvPr/>
        </p:nvSpPr>
        <p:spPr>
          <a:xfrm>
            <a:off x="971600" y="4219430"/>
            <a:ext cx="7272808" cy="649730"/>
          </a:xfrm>
          <a:prstGeom prst="rect">
            <a:avLst/>
          </a:prstGeom>
          <a:noFill/>
        </p:spPr>
        <p:txBody>
          <a:bodyPr wrap="square" lIns="91440" tIns="45720" rIns="91440" bIns="45720">
            <a:spAutoFit/>
          </a:bodyPr>
          <a:lstStyle/>
          <a:p>
            <a:pPr algn="ctr">
              <a:lnSpc>
                <a:spcPts val="4000"/>
              </a:lnSpc>
            </a:pPr>
            <a:r>
              <a:rPr lang="es-CO" sz="51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GASTOS.</a:t>
            </a:r>
            <a:endParaRPr lang="es-CO" sz="51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Tabla"/>
          <p:cNvGraphicFramePr>
            <a:graphicFrameLocks noGrp="1"/>
          </p:cNvGraphicFramePr>
          <p:nvPr/>
        </p:nvGraphicFramePr>
        <p:xfrm>
          <a:off x="251520" y="620688"/>
          <a:ext cx="8712965" cy="6048675"/>
        </p:xfrm>
        <a:graphic>
          <a:graphicData uri="http://schemas.openxmlformats.org/drawingml/2006/table">
            <a:tbl>
              <a:tblPr/>
              <a:tblGrid>
                <a:gridCol w="2484686"/>
                <a:gridCol w="971788"/>
                <a:gridCol w="971788"/>
                <a:gridCol w="883444"/>
                <a:gridCol w="883444"/>
                <a:gridCol w="883444"/>
                <a:gridCol w="1015961"/>
                <a:gridCol w="618410"/>
              </a:tblGrid>
              <a:tr h="624495">
                <a:tc>
                  <a:txBody>
                    <a:bodyPr/>
                    <a:lstStyle/>
                    <a:p>
                      <a:pPr algn="ctr" fontAlgn="ctr"/>
                      <a:r>
                        <a:rPr lang="es-CO" sz="1200" b="1" i="0" u="none" strike="noStrike" dirty="0">
                          <a:solidFill>
                            <a:srgbClr val="FFFFFF"/>
                          </a:solidFill>
                          <a:latin typeface="Arial"/>
                        </a:rPr>
                        <a:t>DESCRIPCIÓN</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a:solidFill>
                            <a:srgbClr val="FFFFFF"/>
                          </a:solidFill>
                          <a:latin typeface="Arial"/>
                        </a:rPr>
                        <a:t>Vr. Aprobado</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a:solidFill>
                            <a:srgbClr val="FFFFFF"/>
                          </a:solidFill>
                          <a:latin typeface="Arial"/>
                        </a:rPr>
                        <a:t>ANTONIA</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a:solidFill>
                            <a:srgbClr val="FFFFFF"/>
                          </a:solidFill>
                          <a:latin typeface="Arial"/>
                        </a:rPr>
                        <a:t>ELIAS QUINTERO</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a:solidFill>
                            <a:srgbClr val="FFFFFF"/>
                          </a:solidFill>
                          <a:latin typeface="Arial"/>
                        </a:rPr>
                        <a:t>HECTOR SAAVEDRA</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a:solidFill>
                            <a:srgbClr val="FFFFFF"/>
                          </a:solidFill>
                          <a:latin typeface="Arial"/>
                        </a:rPr>
                        <a:t>TRINIDAD</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a:solidFill>
                            <a:srgbClr val="FFFFFF"/>
                          </a:solidFill>
                          <a:latin typeface="Arial"/>
                        </a:rPr>
                        <a:t>TOTAL</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dirty="0">
                          <a:solidFill>
                            <a:srgbClr val="FFFFFF"/>
                          </a:solidFill>
                          <a:latin typeface="Arial"/>
                        </a:rPr>
                        <a:t>% </a:t>
                      </a:r>
                      <a:r>
                        <a:rPr lang="es-CO" sz="1200" b="1" i="0" u="none" strike="noStrike" dirty="0" err="1">
                          <a:solidFill>
                            <a:srgbClr val="FFFFFF"/>
                          </a:solidFill>
                          <a:latin typeface="Arial"/>
                        </a:rPr>
                        <a:t>Cump</a:t>
                      </a:r>
                      <a:r>
                        <a:rPr lang="es-CO" sz="1200" b="1" i="0" u="none" strike="noStrike" dirty="0">
                          <a:solidFill>
                            <a:srgbClr val="FFFFFF"/>
                          </a:solidFill>
                          <a:latin typeface="Arial"/>
                        </a:rPr>
                        <a:t>.</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12247">
                <a:tc>
                  <a:txBody>
                    <a:bodyPr/>
                    <a:lstStyle/>
                    <a:p>
                      <a:pPr algn="l" fontAlgn="ctr"/>
                      <a:r>
                        <a:rPr lang="es-CO" sz="1200" b="1" i="0" u="none" strike="noStrike">
                          <a:solidFill>
                            <a:srgbClr val="FFFFFF"/>
                          </a:solidFill>
                          <a:latin typeface="Arial"/>
                        </a:rPr>
                        <a:t>GASTOS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dirty="0">
                          <a:solidFill>
                            <a:srgbClr val="FFFFFF"/>
                          </a:solidFill>
                          <a:latin typeface="Arial"/>
                        </a:rPr>
                        <a:t>199,669,567</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dirty="0">
                          <a:solidFill>
                            <a:srgbClr val="FFFFFF"/>
                          </a:solidFill>
                          <a:latin typeface="Arial"/>
                        </a:rPr>
                        <a:t>71,615,956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a:solidFill>
                            <a:srgbClr val="FFFFFF"/>
                          </a:solidFill>
                          <a:latin typeface="Arial"/>
                        </a:rPr>
                        <a:t>32,243,413</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a:solidFill>
                            <a:srgbClr val="FFFFFF"/>
                          </a:solidFill>
                          <a:latin typeface="Arial"/>
                        </a:rPr>
                        <a:t>18,434,626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a:solidFill>
                            <a:srgbClr val="FFFFFF"/>
                          </a:solidFill>
                          <a:latin typeface="Arial"/>
                        </a:rPr>
                        <a:t>15,774,746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a:solidFill>
                            <a:srgbClr val="FFFFFF"/>
                          </a:solidFill>
                          <a:latin typeface="Arial"/>
                        </a:rPr>
                        <a:t>190,064,192</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b"/>
                      <a:r>
                        <a:rPr lang="es-CO" sz="1200" b="1" i="0" u="none" strike="noStrike">
                          <a:solidFill>
                            <a:srgbClr val="000000"/>
                          </a:solidFill>
                          <a:latin typeface="Arial"/>
                        </a:rPr>
                        <a:t>95.19%</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12247">
                <a:tc>
                  <a:txBody>
                    <a:bodyPr/>
                    <a:lstStyle/>
                    <a:p>
                      <a:pPr algn="l" fontAlgn="ctr"/>
                      <a:r>
                        <a:rPr lang="es-CO" sz="1200" b="1" i="0" u="none" strike="noStrike">
                          <a:solidFill>
                            <a:srgbClr val="FFFFFF"/>
                          </a:solidFill>
                          <a:latin typeface="Arial"/>
                        </a:rPr>
                        <a:t>GASTOS DE FUNCIONAMIENTO</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a:solidFill>
                            <a:srgbClr val="FFFFFF"/>
                          </a:solidFill>
                          <a:latin typeface="Arial"/>
                        </a:rPr>
                        <a:t>147,662,317</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a:solidFill>
                            <a:srgbClr val="FFFFFF"/>
                          </a:solidFill>
                          <a:latin typeface="Arial"/>
                        </a:rPr>
                        <a:t>71,615,956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dirty="0">
                          <a:solidFill>
                            <a:srgbClr val="FFFFFF"/>
                          </a:solidFill>
                          <a:latin typeface="Arial"/>
                        </a:rPr>
                        <a:t>32,243,413</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dirty="0">
                          <a:solidFill>
                            <a:srgbClr val="FFFFFF"/>
                          </a:solidFill>
                          <a:latin typeface="Arial"/>
                        </a:rPr>
                        <a:t>18,434,626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a:solidFill>
                            <a:srgbClr val="FFFFFF"/>
                          </a:solidFill>
                          <a:latin typeface="Arial"/>
                        </a:rPr>
                        <a:t>15,774,746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dirty="0">
                          <a:solidFill>
                            <a:srgbClr val="FFFFFF"/>
                          </a:solidFill>
                          <a:latin typeface="Arial"/>
                        </a:rPr>
                        <a:t>138,068,742</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b"/>
                      <a:r>
                        <a:rPr lang="es-CO" sz="1200" b="1" i="0" u="none" strike="noStrike">
                          <a:solidFill>
                            <a:srgbClr val="000000"/>
                          </a:solidFill>
                          <a:latin typeface="Arial"/>
                        </a:rPr>
                        <a:t>93.50%</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dirty="0">
                          <a:solidFill>
                            <a:srgbClr val="000000"/>
                          </a:solidFill>
                          <a:latin typeface="Arial"/>
                        </a:rPr>
                        <a:t>GASTOS DE PERSONAL</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4,750,000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2,470,000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1,282,500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570,000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427,500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dirty="0">
                          <a:solidFill>
                            <a:srgbClr val="000000"/>
                          </a:solidFill>
                          <a:latin typeface="Arial"/>
                        </a:rPr>
                        <a:t>4,750,000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es-CO" sz="1200" b="1" i="0" u="none" strike="noStrike">
                          <a:solidFill>
                            <a:srgbClr val="000000"/>
                          </a:solidFill>
                          <a:latin typeface="Arial"/>
                        </a:rPr>
                        <a:t>100.00%</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a:solidFill>
                            <a:srgbClr val="000000"/>
                          </a:solidFill>
                          <a:latin typeface="Arial"/>
                        </a:rPr>
                        <a:t>Servicios Personales Indirectos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4,750,000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2,470,000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1,282,500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570,000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427,500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hlinkClick r:id="rId2" action="ppaction://hlinksldjump"/>
                        </a:rPr>
                        <a:t>4,750,000</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dirty="0">
                          <a:solidFill>
                            <a:srgbClr val="000000"/>
                          </a:solidFill>
                          <a:latin typeface="Arial"/>
                        </a:rPr>
                        <a:t>100.00%</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a:solidFill>
                            <a:srgbClr val="000000"/>
                          </a:solidFill>
                          <a:latin typeface="Arial"/>
                        </a:rPr>
                        <a:t>GASTOS GENERALES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142,912,317</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69,145,956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30,960,913</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17,864,626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15,347,246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dirty="0">
                          <a:solidFill>
                            <a:srgbClr val="000000"/>
                          </a:solidFill>
                          <a:latin typeface="Arial"/>
                        </a:rPr>
                        <a:t>133,318,742</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es-CO" sz="1200" b="1" i="0" u="none" strike="noStrike">
                          <a:solidFill>
                            <a:srgbClr val="000000"/>
                          </a:solidFill>
                          <a:latin typeface="Arial"/>
                        </a:rPr>
                        <a:t>93.29%</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a:solidFill>
                            <a:srgbClr val="000000"/>
                          </a:solidFill>
                          <a:latin typeface="Arial"/>
                        </a:rPr>
                        <a:t>Adquisición de Bienes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69,379,617</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36,049,894</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16,188,573</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8,490,785</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7,068,678</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dirty="0">
                          <a:solidFill>
                            <a:srgbClr val="000000"/>
                          </a:solidFill>
                          <a:latin typeface="Arial"/>
                        </a:rPr>
                        <a:t>67,797,930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es-CO" sz="1200" b="1" i="0" u="none" strike="noStrike">
                          <a:solidFill>
                            <a:srgbClr val="000000"/>
                          </a:solidFill>
                          <a:latin typeface="Arial"/>
                        </a:rPr>
                        <a:t>97.72%</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a:solidFill>
                            <a:srgbClr val="000000"/>
                          </a:solidFill>
                          <a:latin typeface="Arial"/>
                        </a:rPr>
                        <a:t>Materiales y Suministros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42,807,245</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20,686,878</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9,176,366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5,052,046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7,068,678</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hlinkClick r:id="rId3" action="ppaction://hlinksldjump"/>
                        </a:rPr>
                        <a:t>41,983,968</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latin typeface="Arial"/>
                        </a:rPr>
                        <a:t>98.08%</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a:solidFill>
                            <a:srgbClr val="000000"/>
                          </a:solidFill>
                          <a:latin typeface="Arial"/>
                        </a:rPr>
                        <a:t>Compra de Equipos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26,572,372</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15,363,016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7,012,207</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3,438,739</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hlinkClick r:id="rId4" action="ppaction://hlinksldjump"/>
                        </a:rPr>
                        <a:t>25,813,962</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latin typeface="Arial"/>
                        </a:rPr>
                        <a:t>97.15%</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a:solidFill>
                            <a:srgbClr val="000000"/>
                          </a:solidFill>
                          <a:latin typeface="Arial"/>
                        </a:rPr>
                        <a:t>Adquisición de Servicios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73,532,700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33,096,062</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14,772,340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9,373,841</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a:solidFill>
                            <a:srgbClr val="000000"/>
                          </a:solidFill>
                          <a:latin typeface="Arial"/>
                        </a:rPr>
                        <a:t>8,278,568</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200" b="0" i="0" u="none" strike="noStrike" dirty="0">
                          <a:solidFill>
                            <a:srgbClr val="000000"/>
                          </a:solidFill>
                          <a:latin typeface="Arial"/>
                        </a:rPr>
                        <a:t>65,520,812</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b"/>
                      <a:r>
                        <a:rPr lang="es-CO" sz="1200" b="1" i="0" u="none" strike="noStrike">
                          <a:solidFill>
                            <a:srgbClr val="000000"/>
                          </a:solidFill>
                          <a:latin typeface="Arial"/>
                        </a:rPr>
                        <a:t>89.10%</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a:solidFill>
                            <a:srgbClr val="000000"/>
                          </a:solidFill>
                          <a:latin typeface="Arial"/>
                        </a:rPr>
                        <a:t>Comunicaciones y Transporte</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15,209,100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5,420,779</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3,865,889</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747,426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248,034</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hlinkClick r:id="rId5" action="ppaction://hlinksldjump"/>
                        </a:rPr>
                        <a:t>10,282,128</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dirty="0">
                          <a:solidFill>
                            <a:srgbClr val="000000"/>
                          </a:solidFill>
                          <a:latin typeface="Arial"/>
                        </a:rPr>
                        <a:t>67.61%</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a:solidFill>
                            <a:srgbClr val="000000"/>
                          </a:solidFill>
                          <a:latin typeface="Arial"/>
                        </a:rPr>
                        <a:t>Servicios Públicos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2,838,000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693,349</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327,348</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801,608</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997,957</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2,820,262</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dirty="0">
                          <a:solidFill>
                            <a:srgbClr val="000000"/>
                          </a:solidFill>
                          <a:latin typeface="Arial"/>
                        </a:rPr>
                        <a:t>99.37%</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dirty="0">
                          <a:solidFill>
                            <a:srgbClr val="000000"/>
                          </a:solidFill>
                          <a:latin typeface="Arial"/>
                        </a:rPr>
                        <a:t>Seguros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3,861,500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2,437,396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800,960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355,983</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266,987</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3,861,326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latin typeface="Arial"/>
                        </a:rPr>
                        <a:t>100.00%</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dirty="0">
                          <a:solidFill>
                            <a:srgbClr val="000000"/>
                          </a:solidFill>
                          <a:latin typeface="Arial"/>
                        </a:rPr>
                        <a:t>Impresos y Publicaciones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12,538,500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7,084,681</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3,304,730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1,241,380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792,209</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hlinkClick r:id="rId6" action="ppaction://hlinksldjump"/>
                        </a:rPr>
                        <a:t>12,423,000</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dirty="0">
                          <a:solidFill>
                            <a:srgbClr val="000000"/>
                          </a:solidFill>
                          <a:latin typeface="Arial"/>
                        </a:rPr>
                        <a:t>99.08%</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a:solidFill>
                            <a:srgbClr val="000000"/>
                          </a:solidFill>
                          <a:latin typeface="Arial"/>
                        </a:rPr>
                        <a:t>Mantenimiento</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31,952,000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13,797,467</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5,515,146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5,999,464</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5,777,023</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hlinkClick r:id="rId7" action="ppaction://hlinksldjump"/>
                        </a:rPr>
                        <a:t>31,089,100</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dirty="0">
                          <a:solidFill>
                            <a:srgbClr val="000000"/>
                          </a:solidFill>
                          <a:latin typeface="Arial"/>
                        </a:rPr>
                        <a:t>97.30%</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594758">
                <a:tc>
                  <a:txBody>
                    <a:bodyPr/>
                    <a:lstStyle/>
                    <a:p>
                      <a:pPr algn="l" fontAlgn="ctr"/>
                      <a:r>
                        <a:rPr lang="es-CO" sz="1200" b="0" i="0" u="none" strike="noStrike">
                          <a:solidFill>
                            <a:srgbClr val="000000"/>
                          </a:solidFill>
                          <a:latin typeface="Arial"/>
                        </a:rPr>
                        <a:t>Comisiones, Intereses y demás Gastos Bancarios y Fiduciarios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3,699,600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952,391</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478,267</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227,980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196,359</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1,854,996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dirty="0">
                          <a:solidFill>
                            <a:srgbClr val="000000"/>
                          </a:solidFill>
                          <a:latin typeface="Arial"/>
                        </a:rPr>
                        <a:t>50.14%</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a:solidFill>
                            <a:srgbClr val="000000"/>
                          </a:solidFill>
                          <a:latin typeface="Arial"/>
                        </a:rPr>
                        <a:t>Gastos Judiciales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234,000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230,000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230,000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dirty="0">
                          <a:solidFill>
                            <a:srgbClr val="000000"/>
                          </a:solidFill>
                          <a:latin typeface="Arial"/>
                        </a:rPr>
                        <a:t>98.29%</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300352">
                <a:tc>
                  <a:txBody>
                    <a:bodyPr/>
                    <a:lstStyle/>
                    <a:p>
                      <a:pPr algn="l" fontAlgn="ctr"/>
                      <a:r>
                        <a:rPr lang="es-CO" sz="1200" b="0" i="0" u="none" strike="noStrike">
                          <a:solidFill>
                            <a:srgbClr val="000000"/>
                          </a:solidFill>
                          <a:latin typeface="Arial"/>
                        </a:rPr>
                        <a:t>Otras Adquisiciones de Servicios.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3,200,000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2,480,000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480,000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hlinkClick r:id="rId8" action="ppaction://hlinksldjump"/>
                        </a:rPr>
                        <a:t>2,960,000</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dirty="0">
                          <a:solidFill>
                            <a:srgbClr val="000000"/>
                          </a:solidFill>
                          <a:latin typeface="Arial"/>
                        </a:rPr>
                        <a:t>92.50%</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323528" y="1340768"/>
          <a:ext cx="8712965" cy="4680522"/>
        </p:xfrm>
        <a:graphic>
          <a:graphicData uri="http://schemas.openxmlformats.org/drawingml/2006/table">
            <a:tbl>
              <a:tblPr/>
              <a:tblGrid>
                <a:gridCol w="2484686"/>
                <a:gridCol w="971788"/>
                <a:gridCol w="971788"/>
                <a:gridCol w="883444"/>
                <a:gridCol w="883444"/>
                <a:gridCol w="883444"/>
                <a:gridCol w="1015961"/>
                <a:gridCol w="618410"/>
              </a:tblGrid>
              <a:tr h="469517">
                <a:tc>
                  <a:txBody>
                    <a:bodyPr/>
                    <a:lstStyle/>
                    <a:p>
                      <a:pPr algn="l" fontAlgn="ctr"/>
                      <a:r>
                        <a:rPr lang="es-CO" sz="1200" b="1" i="0" u="none" strike="noStrike" dirty="0">
                          <a:solidFill>
                            <a:srgbClr val="FFFFFF"/>
                          </a:solidFill>
                          <a:latin typeface="Arial"/>
                        </a:rPr>
                        <a:t>GASTOS DE INVERSIÓN</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a:solidFill>
                            <a:srgbClr val="FFFFFF"/>
                          </a:solidFill>
                          <a:latin typeface="Arial"/>
                        </a:rPr>
                        <a:t>52,007,250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dirty="0">
                          <a:solidFill>
                            <a:srgbClr val="FFFFFF"/>
                          </a:solidFill>
                          <a:latin typeface="Arial"/>
                        </a:rPr>
                        <a:t>31,298,384</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dirty="0">
                          <a:solidFill>
                            <a:srgbClr val="FFFFFF"/>
                          </a:solidFill>
                          <a:latin typeface="Arial"/>
                        </a:rPr>
                        <a:t>14,639,816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a:solidFill>
                            <a:srgbClr val="FFFFFF"/>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a:solidFill>
                            <a:srgbClr val="FFFFFF"/>
                          </a:solidFill>
                          <a:latin typeface="Arial"/>
                        </a:rPr>
                        <a:t>2,650,000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r" fontAlgn="ctr"/>
                      <a:r>
                        <a:rPr lang="es-CO" sz="1200" b="1" i="0" u="none" strike="noStrike">
                          <a:solidFill>
                            <a:srgbClr val="FFFFFF"/>
                          </a:solidFill>
                          <a:latin typeface="Arial"/>
                        </a:rPr>
                        <a:t>51,995,450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b"/>
                      <a:r>
                        <a:rPr lang="es-CO" sz="1200" b="1" i="0" u="none" strike="noStrike">
                          <a:solidFill>
                            <a:srgbClr val="000000"/>
                          </a:solidFill>
                          <a:latin typeface="Arial"/>
                        </a:rPr>
                        <a:t>99.98%</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469517">
                <a:tc>
                  <a:txBody>
                    <a:bodyPr/>
                    <a:lstStyle/>
                    <a:p>
                      <a:pPr algn="l" fontAlgn="ctr"/>
                      <a:r>
                        <a:rPr lang="es-CO" sz="1200" b="0" i="0" u="none" strike="noStrike" dirty="0">
                          <a:solidFill>
                            <a:srgbClr val="000000"/>
                          </a:solidFill>
                          <a:latin typeface="Arial"/>
                        </a:rPr>
                        <a:t>Dotación y/o Adecuación de Maquinaria y Equipo.</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dirty="0">
                          <a:solidFill>
                            <a:srgbClr val="000000"/>
                          </a:solidFill>
                          <a:latin typeface="Arial"/>
                        </a:rPr>
                        <a:t>21,920,000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dirty="0">
                          <a:solidFill>
                            <a:srgbClr val="000000"/>
                          </a:solidFill>
                          <a:latin typeface="Arial"/>
                        </a:rPr>
                        <a:t>15,340,920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a:solidFill>
                            <a:srgbClr val="000000"/>
                          </a:solidFill>
                          <a:latin typeface="Arial"/>
                        </a:rPr>
                        <a:t>6,574,680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dirty="0">
                          <a:solidFill>
                            <a:srgbClr val="000000"/>
                          </a:solidFill>
                          <a:latin typeface="Arial"/>
                          <a:hlinkClick r:id="rId2" action="ppaction://hlinksldjump"/>
                        </a:rPr>
                        <a:t>21,915,600</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s-CO" sz="1200" b="1" i="0" u="none" strike="noStrike" dirty="0">
                          <a:solidFill>
                            <a:srgbClr val="000000"/>
                          </a:solidFill>
                          <a:latin typeface="Arial"/>
                        </a:rPr>
                        <a:t>99.98%</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469517">
                <a:tc>
                  <a:txBody>
                    <a:bodyPr/>
                    <a:lstStyle/>
                    <a:p>
                      <a:pPr algn="l" fontAlgn="ctr"/>
                      <a:r>
                        <a:rPr lang="es-CO" sz="1200" b="0" i="0" u="none" strike="noStrike">
                          <a:solidFill>
                            <a:srgbClr val="000000"/>
                          </a:solidFill>
                          <a:latin typeface="Arial"/>
                        </a:rPr>
                        <a:t>Dotación de Instalaciones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a:solidFill>
                            <a:srgbClr val="000000"/>
                          </a:solidFill>
                          <a:latin typeface="Arial"/>
                        </a:rPr>
                        <a:t>9,200,000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dirty="0">
                          <a:solidFill>
                            <a:srgbClr val="000000"/>
                          </a:solidFill>
                          <a:latin typeface="Arial"/>
                        </a:rPr>
                        <a:t>6,065,000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dirty="0">
                          <a:solidFill>
                            <a:srgbClr val="000000"/>
                          </a:solidFill>
                          <a:latin typeface="Arial"/>
                        </a:rPr>
                        <a:t>3,135,000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dirty="0">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dirty="0">
                          <a:solidFill>
                            <a:srgbClr val="000000"/>
                          </a:solidFill>
                          <a:latin typeface="Arial"/>
                          <a:hlinkClick r:id="rId2" action="ppaction://hlinksldjump"/>
                        </a:rPr>
                        <a:t>9,200,000</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s-CO" sz="1200" b="1" i="0" u="none" strike="noStrike">
                          <a:solidFill>
                            <a:srgbClr val="000000"/>
                          </a:solidFill>
                          <a:latin typeface="Arial"/>
                        </a:rPr>
                        <a:t>100.00%</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469517">
                <a:tc>
                  <a:txBody>
                    <a:bodyPr/>
                    <a:lstStyle/>
                    <a:p>
                      <a:pPr algn="l" fontAlgn="ctr"/>
                      <a:r>
                        <a:rPr lang="es-CO" sz="1200" b="0" i="0" u="none" strike="noStrike">
                          <a:solidFill>
                            <a:srgbClr val="000000"/>
                          </a:solidFill>
                          <a:latin typeface="Arial"/>
                        </a:rPr>
                        <a:t>Dotación Material Educativo.</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a:solidFill>
                            <a:srgbClr val="000000"/>
                          </a:solidFill>
                          <a:latin typeface="Arial"/>
                        </a:rPr>
                        <a:t>4,050,000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a:solidFill>
                            <a:srgbClr val="000000"/>
                          </a:solidFill>
                          <a:latin typeface="Arial"/>
                        </a:rPr>
                        <a:t>2,615,800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dirty="0">
                          <a:solidFill>
                            <a:srgbClr val="000000"/>
                          </a:solidFill>
                          <a:latin typeface="Arial"/>
                        </a:rPr>
                        <a:t>1,426,800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dirty="0">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r" fontAlgn="ctr"/>
                      <a:r>
                        <a:rPr lang="es-CO" sz="1200" b="0" i="0" u="none" strike="noStrike" dirty="0">
                          <a:solidFill>
                            <a:srgbClr val="000000"/>
                          </a:solidFill>
                          <a:latin typeface="Arial"/>
                          <a:hlinkClick r:id="rId2" action="ppaction://hlinksldjump"/>
                        </a:rPr>
                        <a:t>4,042,600</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s-CO" sz="1200" b="1" i="0" u="none" strike="noStrike" dirty="0">
                          <a:solidFill>
                            <a:srgbClr val="000000"/>
                          </a:solidFill>
                          <a:latin typeface="Arial"/>
                        </a:rPr>
                        <a:t>99.82%</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700613">
                <a:tc>
                  <a:txBody>
                    <a:bodyPr/>
                    <a:lstStyle/>
                    <a:p>
                      <a:pPr algn="l" fontAlgn="ctr"/>
                      <a:r>
                        <a:rPr lang="es-CO" sz="1200" b="0" i="0" u="none" strike="noStrike" dirty="0">
                          <a:solidFill>
                            <a:srgbClr val="000000"/>
                          </a:solidFill>
                          <a:latin typeface="Arial"/>
                        </a:rPr>
                        <a:t>Otros Gastos de Adquisición y/o Producción.</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3,407,250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1,703,625</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567,875</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567,875</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567,875</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hlinkClick r:id="rId3" action="ppaction://hlinksldjump"/>
                        </a:rPr>
                        <a:t>3,407,250</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latin typeface="Arial"/>
                        </a:rPr>
                        <a:t>100.00%</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931711">
                <a:tc>
                  <a:txBody>
                    <a:bodyPr/>
                    <a:lstStyle/>
                    <a:p>
                      <a:pPr algn="l" fontAlgn="ctr"/>
                      <a:r>
                        <a:rPr lang="es-CO" sz="1200" b="0" i="0" u="none" strike="noStrike">
                          <a:solidFill>
                            <a:srgbClr val="000000"/>
                          </a:solidFill>
                          <a:latin typeface="Arial"/>
                        </a:rPr>
                        <a:t>Mantenimiento de equipos, materiales, suministros y servicios propios del Sector.</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10,780,000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7,276,664</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3,503,336</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hlinkClick r:id="rId3" action="ppaction://hlinksldjump"/>
                        </a:rPr>
                        <a:t>10,780,000</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latin typeface="Arial"/>
                        </a:rPr>
                        <a:t>100.00%</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700613">
                <a:tc>
                  <a:txBody>
                    <a:bodyPr/>
                    <a:lstStyle/>
                    <a:p>
                      <a:pPr algn="l" fontAlgn="ctr"/>
                      <a:r>
                        <a:rPr lang="es-CO" sz="1200" b="0" i="0" u="none" strike="noStrike">
                          <a:solidFill>
                            <a:srgbClr val="000000"/>
                          </a:solidFill>
                          <a:latin typeface="Arial"/>
                        </a:rPr>
                        <a:t>Otros Gastos en Investigación básica, aplicada y Estudios.</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2,650,000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a:solidFill>
                            <a:srgbClr val="000000"/>
                          </a:solidFill>
                          <a:latin typeface="Arial"/>
                        </a:rPr>
                        <a:t>2,650,000</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200" b="0" i="0" u="none" strike="noStrike" dirty="0">
                          <a:solidFill>
                            <a:srgbClr val="000000"/>
                          </a:solidFill>
                          <a:latin typeface="Arial"/>
                          <a:hlinkClick r:id="rId3" action="ppaction://hlinksldjump"/>
                        </a:rPr>
                        <a:t>2,650,000</a:t>
                      </a:r>
                      <a:endParaRPr lang="es-CO" sz="1200" b="0" i="0" u="none" strike="noStrike" dirty="0">
                        <a:solidFill>
                          <a:srgbClr val="000000"/>
                        </a:solidFill>
                        <a:latin typeface="Arial"/>
                      </a:endParaRP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200" b="1" i="0" u="none" strike="noStrike">
                          <a:solidFill>
                            <a:srgbClr val="000000"/>
                          </a:solidFill>
                          <a:latin typeface="Arial"/>
                        </a:rPr>
                        <a:t>100.00%</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r h="469517">
                <a:tc>
                  <a:txBody>
                    <a:bodyPr/>
                    <a:lstStyle/>
                    <a:p>
                      <a:pPr algn="l" fontAlgn="ctr"/>
                      <a:r>
                        <a:rPr lang="es-CO" sz="1200" b="1" i="0" u="none" strike="noStrike" dirty="0">
                          <a:solidFill>
                            <a:srgbClr val="FFFFFF"/>
                          </a:solidFill>
                          <a:latin typeface="Arial"/>
                        </a:rPr>
                        <a:t>TOTAL</a:t>
                      </a:r>
                    </a:p>
                  </a:txBody>
                  <a:tcPr marL="5795" marR="5795" marT="5795" marB="0" anchor="ctr">
                    <a:lnL>
                      <a:noFill/>
                    </a:lnL>
                    <a:lnR>
                      <a:noFill/>
                    </a:lnR>
                    <a:lnT w="6350" cap="flat" cmpd="sng" algn="ctr">
                      <a:solidFill>
                        <a:srgbClr val="000000"/>
                      </a:solidFill>
                      <a:prstDash val="solid"/>
                      <a:round/>
                      <a:headEnd type="none" w="med" len="med"/>
                      <a:tailEnd type="none" w="med" len="med"/>
                    </a:lnT>
                    <a:lnB>
                      <a:noFill/>
                    </a:lnB>
                    <a:solidFill>
                      <a:srgbClr val="4F6228"/>
                    </a:solidFill>
                  </a:tcPr>
                </a:tc>
                <a:tc>
                  <a:txBody>
                    <a:bodyPr/>
                    <a:lstStyle/>
                    <a:p>
                      <a:pPr algn="r" fontAlgn="ctr"/>
                      <a:r>
                        <a:rPr lang="es-CO" sz="1200" b="1" i="0" u="none" strike="noStrike">
                          <a:solidFill>
                            <a:srgbClr val="FFFFFF"/>
                          </a:solidFill>
                          <a:latin typeface="Arial"/>
                        </a:rPr>
                        <a:t>199,669,567</a:t>
                      </a:r>
                    </a:p>
                  </a:txBody>
                  <a:tcPr marL="5795" marR="5795" marT="5795" marB="0" anchor="ctr">
                    <a:lnL>
                      <a:noFill/>
                    </a:lnL>
                    <a:lnR>
                      <a:noFill/>
                    </a:lnR>
                    <a:lnT w="6350" cap="flat" cmpd="sng" algn="ctr">
                      <a:solidFill>
                        <a:srgbClr val="000000"/>
                      </a:solidFill>
                      <a:prstDash val="solid"/>
                      <a:round/>
                      <a:headEnd type="none" w="med" len="med"/>
                      <a:tailEnd type="none" w="med" len="med"/>
                    </a:lnT>
                    <a:lnB>
                      <a:noFill/>
                    </a:lnB>
                    <a:solidFill>
                      <a:srgbClr val="4F6228"/>
                    </a:solidFill>
                  </a:tcPr>
                </a:tc>
                <a:tc>
                  <a:txBody>
                    <a:bodyPr/>
                    <a:lstStyle/>
                    <a:p>
                      <a:pPr algn="r" fontAlgn="ctr"/>
                      <a:r>
                        <a:rPr lang="es-CO" sz="1200" b="1" i="0" u="none" strike="noStrike">
                          <a:solidFill>
                            <a:srgbClr val="FFFFFF"/>
                          </a:solidFill>
                          <a:latin typeface="Arial"/>
                        </a:rPr>
                        <a:t>104,617,965</a:t>
                      </a:r>
                    </a:p>
                  </a:txBody>
                  <a:tcPr marL="5795" marR="5795" marT="5795" marB="0" anchor="ctr">
                    <a:lnL>
                      <a:noFill/>
                    </a:lnL>
                    <a:lnR>
                      <a:noFill/>
                    </a:lnR>
                    <a:lnT w="6350" cap="flat" cmpd="sng" algn="ctr">
                      <a:solidFill>
                        <a:srgbClr val="000000"/>
                      </a:solidFill>
                      <a:prstDash val="solid"/>
                      <a:round/>
                      <a:headEnd type="none" w="med" len="med"/>
                      <a:tailEnd type="none" w="med" len="med"/>
                    </a:lnT>
                    <a:lnB>
                      <a:noFill/>
                    </a:lnB>
                    <a:solidFill>
                      <a:srgbClr val="4F6228"/>
                    </a:solidFill>
                  </a:tcPr>
                </a:tc>
                <a:tc>
                  <a:txBody>
                    <a:bodyPr/>
                    <a:lstStyle/>
                    <a:p>
                      <a:pPr algn="r" fontAlgn="ctr"/>
                      <a:r>
                        <a:rPr lang="es-CO" sz="1200" b="1" i="0" u="none" strike="noStrike">
                          <a:solidFill>
                            <a:srgbClr val="FFFFFF"/>
                          </a:solidFill>
                          <a:latin typeface="Arial"/>
                        </a:rPr>
                        <a:t>47,451,104</a:t>
                      </a:r>
                    </a:p>
                  </a:txBody>
                  <a:tcPr marL="5795" marR="5795" marT="5795" marB="0" anchor="ctr">
                    <a:lnL>
                      <a:noFill/>
                    </a:lnL>
                    <a:lnR>
                      <a:noFill/>
                    </a:lnR>
                    <a:lnT w="6350" cap="flat" cmpd="sng" algn="ctr">
                      <a:solidFill>
                        <a:srgbClr val="000000"/>
                      </a:solidFill>
                      <a:prstDash val="solid"/>
                      <a:round/>
                      <a:headEnd type="none" w="med" len="med"/>
                      <a:tailEnd type="none" w="med" len="med"/>
                    </a:lnT>
                    <a:lnB>
                      <a:noFill/>
                    </a:lnB>
                    <a:solidFill>
                      <a:srgbClr val="4F6228"/>
                    </a:solidFill>
                  </a:tcPr>
                </a:tc>
                <a:tc>
                  <a:txBody>
                    <a:bodyPr/>
                    <a:lstStyle/>
                    <a:p>
                      <a:pPr algn="r" fontAlgn="ctr"/>
                      <a:r>
                        <a:rPr lang="es-CO" sz="1200" b="1" i="0" u="none" strike="noStrike">
                          <a:solidFill>
                            <a:srgbClr val="FFFFFF"/>
                          </a:solidFill>
                          <a:latin typeface="Arial"/>
                        </a:rPr>
                        <a:t>19,002,501</a:t>
                      </a:r>
                    </a:p>
                  </a:txBody>
                  <a:tcPr marL="5795" marR="5795" marT="5795" marB="0" anchor="ctr">
                    <a:lnL>
                      <a:noFill/>
                    </a:lnL>
                    <a:lnR>
                      <a:noFill/>
                    </a:lnR>
                    <a:lnT w="6350" cap="flat" cmpd="sng" algn="ctr">
                      <a:solidFill>
                        <a:srgbClr val="000000"/>
                      </a:solidFill>
                      <a:prstDash val="solid"/>
                      <a:round/>
                      <a:headEnd type="none" w="med" len="med"/>
                      <a:tailEnd type="none" w="med" len="med"/>
                    </a:lnT>
                    <a:lnB>
                      <a:noFill/>
                    </a:lnB>
                    <a:solidFill>
                      <a:srgbClr val="4F6228"/>
                    </a:solidFill>
                  </a:tcPr>
                </a:tc>
                <a:tc>
                  <a:txBody>
                    <a:bodyPr/>
                    <a:lstStyle/>
                    <a:p>
                      <a:pPr algn="r" fontAlgn="ctr"/>
                      <a:r>
                        <a:rPr lang="es-CO" sz="1200" b="1" i="0" u="none" strike="noStrike">
                          <a:solidFill>
                            <a:srgbClr val="FFFFFF"/>
                          </a:solidFill>
                          <a:latin typeface="Arial"/>
                        </a:rPr>
                        <a:t>18,992,621</a:t>
                      </a:r>
                    </a:p>
                  </a:txBody>
                  <a:tcPr marL="5795" marR="5795" marT="5795" marB="0" anchor="ctr">
                    <a:lnL>
                      <a:noFill/>
                    </a:lnL>
                    <a:lnR>
                      <a:noFill/>
                    </a:lnR>
                    <a:lnT w="6350" cap="flat" cmpd="sng" algn="ctr">
                      <a:solidFill>
                        <a:srgbClr val="000000"/>
                      </a:solidFill>
                      <a:prstDash val="solid"/>
                      <a:round/>
                      <a:headEnd type="none" w="med" len="med"/>
                      <a:tailEnd type="none" w="med" len="med"/>
                    </a:lnT>
                    <a:lnB>
                      <a:noFill/>
                    </a:lnB>
                    <a:solidFill>
                      <a:srgbClr val="4F6228"/>
                    </a:solidFill>
                  </a:tcPr>
                </a:tc>
                <a:tc>
                  <a:txBody>
                    <a:bodyPr/>
                    <a:lstStyle/>
                    <a:p>
                      <a:pPr algn="r" fontAlgn="ctr"/>
                      <a:r>
                        <a:rPr lang="es-CO" sz="1200" b="1" i="0" u="none" strike="noStrike">
                          <a:solidFill>
                            <a:srgbClr val="FFFFFF"/>
                          </a:solidFill>
                          <a:latin typeface="Arial"/>
                        </a:rPr>
                        <a:t>190,064,192</a:t>
                      </a:r>
                    </a:p>
                  </a:txBody>
                  <a:tcPr marL="5795" marR="5795" marT="579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4F6228"/>
                    </a:solidFill>
                  </a:tcPr>
                </a:tc>
                <a:tc>
                  <a:txBody>
                    <a:bodyPr/>
                    <a:lstStyle/>
                    <a:p>
                      <a:pPr algn="ctr" fontAlgn="b"/>
                      <a:r>
                        <a:rPr lang="es-CO" sz="1200" b="1" i="0" u="none" strike="noStrike" dirty="0">
                          <a:solidFill>
                            <a:srgbClr val="000000"/>
                          </a:solidFill>
                          <a:latin typeface="Arial"/>
                        </a:rPr>
                        <a:t>95.19%</a:t>
                      </a:r>
                    </a:p>
                  </a:txBody>
                  <a:tcPr marL="5795" marR="5795" marT="57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bl>
          </a:graphicData>
        </a:graphic>
      </p:graphicFrame>
      <p:graphicFrame>
        <p:nvGraphicFramePr>
          <p:cNvPr id="3" name="2 Tabla"/>
          <p:cNvGraphicFramePr>
            <a:graphicFrameLocks noGrp="1"/>
          </p:cNvGraphicFramePr>
          <p:nvPr/>
        </p:nvGraphicFramePr>
        <p:xfrm>
          <a:off x="323528" y="788281"/>
          <a:ext cx="8712965" cy="624495"/>
        </p:xfrm>
        <a:graphic>
          <a:graphicData uri="http://schemas.openxmlformats.org/drawingml/2006/table">
            <a:tbl>
              <a:tblPr/>
              <a:tblGrid>
                <a:gridCol w="2484686"/>
                <a:gridCol w="971788"/>
                <a:gridCol w="971788"/>
                <a:gridCol w="883444"/>
                <a:gridCol w="883444"/>
                <a:gridCol w="883444"/>
                <a:gridCol w="1015961"/>
                <a:gridCol w="618410"/>
              </a:tblGrid>
              <a:tr h="624495">
                <a:tc>
                  <a:txBody>
                    <a:bodyPr/>
                    <a:lstStyle/>
                    <a:p>
                      <a:pPr algn="ctr" fontAlgn="ctr"/>
                      <a:r>
                        <a:rPr lang="es-CO" sz="1200" b="1" i="0" u="none" strike="noStrike" dirty="0">
                          <a:solidFill>
                            <a:srgbClr val="FFFFFF"/>
                          </a:solidFill>
                          <a:latin typeface="Arial"/>
                        </a:rPr>
                        <a:t>DESCRIPCIÓN</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a:solidFill>
                            <a:srgbClr val="FFFFFF"/>
                          </a:solidFill>
                          <a:latin typeface="Arial"/>
                        </a:rPr>
                        <a:t>Vr. Aprobado</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dirty="0">
                          <a:solidFill>
                            <a:srgbClr val="FFFFFF"/>
                          </a:solidFill>
                          <a:latin typeface="Arial"/>
                        </a:rPr>
                        <a:t>ANTONIA</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dirty="0" err="1">
                          <a:solidFill>
                            <a:srgbClr val="FFFFFF"/>
                          </a:solidFill>
                          <a:latin typeface="Arial"/>
                        </a:rPr>
                        <a:t>ELIAS</a:t>
                      </a:r>
                      <a:r>
                        <a:rPr lang="es-CO" sz="1200" b="1" i="0" u="none" strike="noStrike" dirty="0">
                          <a:solidFill>
                            <a:srgbClr val="FFFFFF"/>
                          </a:solidFill>
                          <a:latin typeface="Arial"/>
                        </a:rPr>
                        <a:t> QUINTERO</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a:solidFill>
                            <a:srgbClr val="FFFFFF"/>
                          </a:solidFill>
                          <a:latin typeface="Arial"/>
                        </a:rPr>
                        <a:t>HECTOR SAAVEDRA</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a:solidFill>
                            <a:srgbClr val="FFFFFF"/>
                          </a:solidFill>
                          <a:latin typeface="Arial"/>
                        </a:rPr>
                        <a:t>TRINIDAD</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a:solidFill>
                            <a:srgbClr val="FFFFFF"/>
                          </a:solidFill>
                          <a:latin typeface="Arial"/>
                        </a:rPr>
                        <a:t>TOTAL</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c>
                  <a:txBody>
                    <a:bodyPr/>
                    <a:lstStyle/>
                    <a:p>
                      <a:pPr algn="ctr" fontAlgn="ctr"/>
                      <a:r>
                        <a:rPr lang="es-CO" sz="1200" b="1" i="0" u="none" strike="noStrike" dirty="0">
                          <a:solidFill>
                            <a:srgbClr val="FFFFFF"/>
                          </a:solidFill>
                          <a:latin typeface="Arial"/>
                        </a:rPr>
                        <a:t>% </a:t>
                      </a:r>
                      <a:r>
                        <a:rPr lang="es-CO" sz="1200" b="1" i="0" u="none" strike="noStrike" dirty="0" err="1">
                          <a:solidFill>
                            <a:srgbClr val="FFFFFF"/>
                          </a:solidFill>
                          <a:latin typeface="Arial"/>
                        </a:rPr>
                        <a:t>Cump</a:t>
                      </a:r>
                      <a:r>
                        <a:rPr lang="es-CO" sz="1200" b="1" i="0" u="none" strike="noStrike" dirty="0">
                          <a:solidFill>
                            <a:srgbClr val="FFFFFF"/>
                          </a:solidFill>
                          <a:latin typeface="Arial"/>
                        </a:rPr>
                        <a:t>.</a:t>
                      </a:r>
                    </a:p>
                  </a:txBody>
                  <a:tcPr marL="5795" marR="5795" marT="57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923C"/>
                    </a:soli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195736" y="980728"/>
            <a:ext cx="5565883" cy="477054"/>
          </a:xfrm>
          <a:prstGeom prst="rect">
            <a:avLst/>
          </a:prstGeom>
          <a:noFill/>
        </p:spPr>
        <p:txBody>
          <a:bodyPr wrap="none" rtlCol="0">
            <a:spAutoFit/>
          </a:bodyPr>
          <a:lstStyle/>
          <a:p>
            <a:r>
              <a:rPr lang="es-CO" sz="2500" b="1" dirty="0" smtClean="0">
                <a:latin typeface="Arial" pitchFamily="34" charset="0"/>
                <a:cs typeface="Arial" pitchFamily="34" charset="0"/>
              </a:rPr>
              <a:t>SALDO PASA A LA VIGENCIA 2014.</a:t>
            </a:r>
            <a:endParaRPr lang="es-CO" sz="2500" b="1" dirty="0">
              <a:latin typeface="Arial" pitchFamily="34" charset="0"/>
              <a:cs typeface="Arial" pitchFamily="34" charset="0"/>
            </a:endParaRPr>
          </a:p>
        </p:txBody>
      </p:sp>
      <p:graphicFrame>
        <p:nvGraphicFramePr>
          <p:cNvPr id="3" name="2 Tabla"/>
          <p:cNvGraphicFramePr>
            <a:graphicFrameLocks noGrp="1"/>
          </p:cNvGraphicFramePr>
          <p:nvPr/>
        </p:nvGraphicFramePr>
        <p:xfrm>
          <a:off x="323528" y="1844825"/>
          <a:ext cx="8352931" cy="3384375"/>
        </p:xfrm>
        <a:graphic>
          <a:graphicData uri="http://schemas.openxmlformats.org/drawingml/2006/table">
            <a:tbl>
              <a:tblPr/>
              <a:tblGrid>
                <a:gridCol w="1395430"/>
                <a:gridCol w="1474047"/>
                <a:gridCol w="1341383"/>
                <a:gridCol w="1341383"/>
                <a:gridCol w="1341383"/>
                <a:gridCol w="1459305"/>
              </a:tblGrid>
              <a:tr h="1340346">
                <a:tc>
                  <a:txBody>
                    <a:bodyPr/>
                    <a:lstStyle/>
                    <a:p>
                      <a:pPr algn="l" fontAlgn="ctr"/>
                      <a:endParaRPr lang="es-CO" sz="1600" b="0" i="0" u="none" strike="noStrike" dirty="0">
                        <a:solidFill>
                          <a:srgbClr val="000000"/>
                        </a:solidFill>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CO" sz="1600" b="1" i="0" u="none" strike="noStrike">
                          <a:solidFill>
                            <a:srgbClr val="000000"/>
                          </a:solidFill>
                          <a:latin typeface="Arial"/>
                        </a:rPr>
                        <a:t>ANTONIA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es-CO" sz="1600" b="1" i="0" u="none" strike="noStrike" dirty="0" smtClean="0">
                          <a:solidFill>
                            <a:srgbClr val="000000"/>
                          </a:solidFill>
                          <a:latin typeface="Arial"/>
                        </a:rPr>
                        <a:t>ELÍAS </a:t>
                      </a:r>
                      <a:r>
                        <a:rPr lang="es-CO" sz="1600" b="1" i="0" u="none" strike="noStrike" dirty="0">
                          <a:solidFill>
                            <a:srgbClr val="000000"/>
                          </a:solidFill>
                          <a:latin typeface="Arial"/>
                        </a:rPr>
                        <a:t>QUINTERO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es-CO" sz="1600" b="1" i="0" u="none" strike="noStrike">
                          <a:solidFill>
                            <a:srgbClr val="000000"/>
                          </a:solidFill>
                          <a:latin typeface="Arial"/>
                        </a:rPr>
                        <a:t>HECTOR SAAVEDRA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es-CO" sz="1600" b="1" i="0" u="none" strike="noStrike" dirty="0">
                          <a:solidFill>
                            <a:srgbClr val="000000"/>
                          </a:solidFill>
                          <a:latin typeface="Arial"/>
                        </a:rPr>
                        <a:t>TRINIDAD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fontAlgn="ctr"/>
                      <a:r>
                        <a:rPr lang="es-CO" sz="1600" b="1" i="0" u="none" strike="noStrike">
                          <a:solidFill>
                            <a:srgbClr val="000000"/>
                          </a:solidFill>
                          <a:latin typeface="Arial"/>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670173">
                <a:tc>
                  <a:txBody>
                    <a:bodyPr/>
                    <a:lstStyle/>
                    <a:p>
                      <a:pPr algn="ctr" fontAlgn="ctr"/>
                      <a:r>
                        <a:rPr lang="es-CO" sz="1600" b="1" i="0" u="none" strike="noStrike" dirty="0">
                          <a:solidFill>
                            <a:srgbClr val="000000"/>
                          </a:solidFill>
                          <a:latin typeface="Arial"/>
                        </a:rPr>
                        <a:t>INGRESOS.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600" b="0" i="0" u="none" strike="noStrike" dirty="0">
                          <a:solidFill>
                            <a:srgbClr val="000000"/>
                          </a:solidFill>
                          <a:latin typeface="Arial"/>
                        </a:rPr>
                        <a:t>$ 106,991,742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600" b="0" i="0" u="none" strike="noStrike" dirty="0">
                          <a:solidFill>
                            <a:srgbClr val="000000"/>
                          </a:solidFill>
                          <a:latin typeface="Arial"/>
                        </a:rPr>
                        <a:t>$ 49,586,267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600" b="0" i="0" u="none" strike="noStrike" dirty="0">
                          <a:solidFill>
                            <a:srgbClr val="000000"/>
                          </a:solidFill>
                          <a:latin typeface="Arial"/>
                        </a:rPr>
                        <a:t>$ 21,441,241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600" b="0" i="0" u="none" strike="noStrike" dirty="0">
                          <a:solidFill>
                            <a:srgbClr val="000000"/>
                          </a:solidFill>
                          <a:latin typeface="Arial"/>
                        </a:rPr>
                        <a:t>$ 19,296,682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600" b="0" i="0" u="none" strike="noStrike" dirty="0">
                          <a:solidFill>
                            <a:srgbClr val="000000"/>
                          </a:solidFill>
                          <a:latin typeface="Arial"/>
                        </a:rPr>
                        <a:t>$ 197,315,932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70173">
                <a:tc>
                  <a:txBody>
                    <a:bodyPr/>
                    <a:lstStyle/>
                    <a:p>
                      <a:pPr algn="ctr" fontAlgn="ctr"/>
                      <a:r>
                        <a:rPr lang="es-CO" sz="1600" b="1" i="0" u="none" strike="noStrike">
                          <a:solidFill>
                            <a:srgbClr val="000000"/>
                          </a:solidFill>
                          <a:latin typeface="Arial"/>
                        </a:rPr>
                        <a:t>GASTOS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fontAlgn="ctr"/>
                      <a:r>
                        <a:rPr lang="es-CO" sz="1600" b="0" i="0" u="none" strike="noStrike" dirty="0">
                          <a:solidFill>
                            <a:srgbClr val="000000"/>
                          </a:solidFill>
                          <a:latin typeface="Arial"/>
                        </a:rPr>
                        <a:t>$ 104,617,965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600" b="0" i="0" u="none" strike="noStrike" dirty="0">
                          <a:solidFill>
                            <a:srgbClr val="000000"/>
                          </a:solidFill>
                          <a:latin typeface="Arial"/>
                        </a:rPr>
                        <a:t>$ 47,451,104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600" b="0" i="0" u="none" strike="noStrike" dirty="0">
                          <a:solidFill>
                            <a:srgbClr val="000000"/>
                          </a:solidFill>
                          <a:latin typeface="Arial"/>
                        </a:rPr>
                        <a:t>$ 19,002,501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600" b="0" i="0" u="none" strike="noStrike" dirty="0">
                          <a:solidFill>
                            <a:srgbClr val="000000"/>
                          </a:solidFill>
                          <a:latin typeface="Arial"/>
                        </a:rPr>
                        <a:t>$ 18,992,621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1600" b="0" i="0" u="none" strike="noStrike" dirty="0">
                          <a:solidFill>
                            <a:srgbClr val="000000"/>
                          </a:solidFill>
                          <a:latin typeface="Arial"/>
                        </a:rPr>
                        <a:t>$ 190,064,192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03683">
                <a:tc>
                  <a:txBody>
                    <a:bodyPr/>
                    <a:lstStyle/>
                    <a:p>
                      <a:pPr algn="ctr" fontAlgn="ctr"/>
                      <a:r>
                        <a:rPr lang="es-CO" sz="2000" b="1" i="0" u="none" strike="noStrike" dirty="0">
                          <a:solidFill>
                            <a:srgbClr val="FFFFFF"/>
                          </a:solidFill>
                          <a:latin typeface="Arial"/>
                        </a:rPr>
                        <a:t>SALDO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6228"/>
                    </a:solidFill>
                  </a:tcPr>
                </a:tc>
                <a:tc>
                  <a:txBody>
                    <a:bodyPr/>
                    <a:lstStyle/>
                    <a:p>
                      <a:pPr algn="r" fontAlgn="ctr"/>
                      <a:r>
                        <a:rPr lang="es-CO" sz="2000" b="1" i="0" u="none" strike="noStrike" dirty="0">
                          <a:solidFill>
                            <a:srgbClr val="FFFFFF"/>
                          </a:solidFill>
                          <a:latin typeface="Calibri"/>
                        </a:rPr>
                        <a:t>$ 2,373,777</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4F6228"/>
                    </a:solidFill>
                  </a:tcPr>
                </a:tc>
                <a:tc>
                  <a:txBody>
                    <a:bodyPr/>
                    <a:lstStyle/>
                    <a:p>
                      <a:pPr algn="r" fontAlgn="ctr"/>
                      <a:r>
                        <a:rPr lang="es-CO" sz="2000" b="1" i="0" u="none" strike="noStrike" dirty="0">
                          <a:solidFill>
                            <a:srgbClr val="FFFFFF"/>
                          </a:solidFill>
                          <a:latin typeface="Calibri"/>
                        </a:rPr>
                        <a:t>$ 2,135,163</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4F6228"/>
                    </a:solidFill>
                  </a:tcPr>
                </a:tc>
                <a:tc>
                  <a:txBody>
                    <a:bodyPr/>
                    <a:lstStyle/>
                    <a:p>
                      <a:pPr algn="r" fontAlgn="ctr"/>
                      <a:r>
                        <a:rPr lang="es-CO" sz="2000" b="1" i="0" u="none" strike="noStrike" dirty="0">
                          <a:solidFill>
                            <a:srgbClr val="FFFFFF"/>
                          </a:solidFill>
                          <a:latin typeface="Calibri"/>
                        </a:rPr>
                        <a:t>$ 2,438,740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4F6228"/>
                    </a:solidFill>
                  </a:tcPr>
                </a:tc>
                <a:tc>
                  <a:txBody>
                    <a:bodyPr/>
                    <a:lstStyle/>
                    <a:p>
                      <a:pPr algn="r" fontAlgn="ctr"/>
                      <a:r>
                        <a:rPr lang="es-CO" sz="2000" b="1" i="0" u="none" strike="noStrike" dirty="0">
                          <a:solidFill>
                            <a:srgbClr val="FFFFFF"/>
                          </a:solidFill>
                          <a:latin typeface="Calibri"/>
                        </a:rPr>
                        <a:t>$ 304,061</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4F6228"/>
                    </a:solidFill>
                  </a:tcPr>
                </a:tc>
                <a:tc>
                  <a:txBody>
                    <a:bodyPr/>
                    <a:lstStyle/>
                    <a:p>
                      <a:pPr algn="r" fontAlgn="ctr"/>
                      <a:r>
                        <a:rPr lang="es-CO" sz="2000" b="1" i="0" u="none" strike="noStrike" dirty="0">
                          <a:solidFill>
                            <a:srgbClr val="FFFFFF"/>
                          </a:solidFill>
                          <a:latin typeface="Calibri"/>
                        </a:rPr>
                        <a:t>$ 7,251,740</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4F6228"/>
                    </a:solidFill>
                  </a:tcPr>
                </a:tc>
              </a:tr>
            </a:tbl>
          </a:graphicData>
        </a:graphic>
      </p:graphicFrame>
      <p:pic>
        <p:nvPicPr>
          <p:cNvPr id="4" name="1 Imagen" descr="ESCUDO.png"/>
          <p:cNvPicPr>
            <a:picLocks noChangeAspect="1"/>
          </p:cNvPicPr>
          <p:nvPr/>
        </p:nvPicPr>
        <p:blipFill>
          <a:blip r:embed="rId2" cstate="print"/>
          <a:srcRect/>
          <a:stretch>
            <a:fillRect/>
          </a:stretch>
        </p:blipFill>
        <p:spPr bwMode="auto">
          <a:xfrm>
            <a:off x="-1" y="-1"/>
            <a:ext cx="1214771" cy="12687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1 Imagen" descr="ESCUDO.png"/>
          <p:cNvPicPr>
            <a:picLocks noChangeAspect="1"/>
          </p:cNvPicPr>
          <p:nvPr/>
        </p:nvPicPr>
        <p:blipFill>
          <a:blip r:embed="rId2" cstate="print"/>
          <a:srcRect/>
          <a:stretch>
            <a:fillRect/>
          </a:stretch>
        </p:blipFill>
        <p:spPr bwMode="auto">
          <a:xfrm>
            <a:off x="1" y="0"/>
            <a:ext cx="2267744" cy="2368536"/>
          </a:xfrm>
          <a:prstGeom prst="rect">
            <a:avLst/>
          </a:prstGeom>
          <a:noFill/>
          <a:ln w="9525">
            <a:noFill/>
            <a:miter lim="800000"/>
            <a:headEnd/>
            <a:tailEnd/>
          </a:ln>
        </p:spPr>
      </p:pic>
      <p:sp>
        <p:nvSpPr>
          <p:cNvPr id="2" name="1 Rectángulo"/>
          <p:cNvSpPr/>
          <p:nvPr/>
        </p:nvSpPr>
        <p:spPr>
          <a:xfrm>
            <a:off x="1691680" y="908720"/>
            <a:ext cx="6264696" cy="5632311"/>
          </a:xfrm>
          <a:prstGeom prst="rect">
            <a:avLst/>
          </a:prstGeom>
          <a:noFill/>
        </p:spPr>
        <p:txBody>
          <a:bodyPr wrap="square" lIns="91440" tIns="45720" rIns="91440" bIns="45720">
            <a:spAutoFit/>
          </a:bodyPr>
          <a:lstStyle/>
          <a:p>
            <a:pPr algn="ctr"/>
            <a:r>
              <a:rPr lang="es-CO"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GRACIAS</a:t>
            </a:r>
          </a:p>
          <a:p>
            <a:pPr algn="ctr"/>
            <a:r>
              <a:rPr lang="es-CO"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POR</a:t>
            </a:r>
          </a:p>
          <a:p>
            <a:pPr algn="ctr"/>
            <a:r>
              <a:rPr lang="es-CO"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SU </a:t>
            </a:r>
          </a:p>
          <a:p>
            <a:pPr algn="ctr"/>
            <a:r>
              <a:rPr lang="es-CO"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ATENCIÓN </a:t>
            </a:r>
          </a:p>
          <a:p>
            <a:pPr algn="ctr"/>
            <a:r>
              <a:rPr lang="es-CO"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 </a:t>
            </a:r>
          </a:p>
          <a:p>
            <a:pPr algn="ctr"/>
            <a:r>
              <a:rPr lang="es-CO"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ASISTENCIA</a:t>
            </a:r>
            <a:endParaRPr lang="es-ES" sz="60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843808" y="1484784"/>
            <a:ext cx="5976664" cy="4524315"/>
          </a:xfrm>
          <a:prstGeom prst="rect">
            <a:avLst/>
          </a:prstGeom>
          <a:noFill/>
        </p:spPr>
        <p:txBody>
          <a:bodyPr wrap="square" rtlCol="0">
            <a:spAutoFit/>
          </a:bodyPr>
          <a:lstStyle/>
          <a:p>
            <a:pPr lvl="0" algn="just"/>
            <a:r>
              <a:rPr lang="es-CO" b="1" dirty="0" smtClean="0">
                <a:latin typeface="Arial" pitchFamily="34" charset="0"/>
                <a:cs typeface="Arial" pitchFamily="34" charset="0"/>
              </a:rPr>
              <a:t>Servicios Personales Indirectos,</a:t>
            </a:r>
          </a:p>
          <a:p>
            <a:pPr lvl="0" algn="just"/>
            <a:endParaRPr lang="es-CO" b="1" dirty="0" smtClean="0">
              <a:latin typeface="Arial" pitchFamily="34" charset="0"/>
              <a:cs typeface="Arial" pitchFamily="34" charset="0"/>
            </a:endParaRPr>
          </a:p>
          <a:p>
            <a:pPr algn="just"/>
            <a:r>
              <a:rPr lang="es-CO" dirty="0" smtClean="0">
                <a:latin typeface="Arial" pitchFamily="34" charset="0"/>
                <a:cs typeface="Arial" pitchFamily="34" charset="0"/>
              </a:rPr>
              <a:t>Contrato No. 02-2013, Contratación de Profesional Contador Público para la revisión y certificación de los procesos contables y presupuestales, preparación y firma de los informes, libros contables y estados financieros de la Institución Educativa Antonia Santos. </a:t>
            </a:r>
          </a:p>
          <a:p>
            <a:pPr algn="just"/>
            <a:endParaRPr lang="es-CO" dirty="0" smtClean="0">
              <a:latin typeface="Arial" pitchFamily="34" charset="0"/>
              <a:cs typeface="Arial" pitchFamily="34" charset="0"/>
            </a:endParaRPr>
          </a:p>
          <a:p>
            <a:pPr algn="just"/>
            <a:endParaRPr lang="es-CO" dirty="0" smtClean="0">
              <a:latin typeface="Arial" pitchFamily="34" charset="0"/>
              <a:cs typeface="Arial" pitchFamily="34" charset="0"/>
            </a:endParaRPr>
          </a:p>
          <a:p>
            <a:pPr algn="just"/>
            <a:endParaRPr lang="es-CO" dirty="0" smtClean="0">
              <a:latin typeface="Arial" pitchFamily="34" charset="0"/>
              <a:cs typeface="Arial" pitchFamily="34" charset="0"/>
            </a:endParaRPr>
          </a:p>
          <a:p>
            <a:pPr algn="just"/>
            <a:r>
              <a:rPr lang="es-CO" dirty="0" smtClean="0">
                <a:latin typeface="Arial" pitchFamily="34" charset="0"/>
                <a:cs typeface="Arial" pitchFamily="34" charset="0"/>
              </a:rPr>
              <a:t>Contrato </a:t>
            </a:r>
            <a:r>
              <a:rPr lang="es-CO" dirty="0" smtClean="0">
                <a:latin typeface="Arial" pitchFamily="34" charset="0"/>
                <a:cs typeface="Arial" pitchFamily="34" charset="0"/>
              </a:rPr>
              <a:t>No. 24-2013</a:t>
            </a:r>
            <a:r>
              <a:rPr lang="es-CO" dirty="0" smtClean="0">
                <a:latin typeface="Arial" pitchFamily="34" charset="0"/>
                <a:cs typeface="Arial" pitchFamily="34" charset="0"/>
              </a:rPr>
              <a:t>, Elaboración de informes académicos tercer periodo año lectivo 2013 y proceso de Renovación de matrícula de alumnos antiguos en el sistema de notas SIRA.</a:t>
            </a:r>
          </a:p>
          <a:p>
            <a:pPr algn="just"/>
            <a:r>
              <a:rPr lang="es-CO" dirty="0" smtClean="0">
                <a:latin typeface="Arial" pitchFamily="34" charset="0"/>
                <a:cs typeface="Arial" pitchFamily="34" charset="0"/>
              </a:rPr>
              <a:t> </a:t>
            </a:r>
          </a:p>
          <a:p>
            <a:pPr algn="just"/>
            <a:endParaRPr lang="es-CO" dirty="0">
              <a:latin typeface="Arial" pitchFamily="34" charset="0"/>
              <a:cs typeface="Arial" pitchFamily="34" charset="0"/>
            </a:endParaRPr>
          </a:p>
        </p:txBody>
      </p:sp>
      <p:pic>
        <p:nvPicPr>
          <p:cNvPr id="5" name="1 Imagen" descr="ESCUDO.png">
            <a:hlinkClick r:id="rId2" action="ppaction://hlinksldjump"/>
          </p:cNvPr>
          <p:cNvPicPr>
            <a:picLocks noChangeAspect="1"/>
          </p:cNvPicPr>
          <p:nvPr/>
        </p:nvPicPr>
        <p:blipFill>
          <a:blip r:embed="rId3" cstate="print"/>
          <a:srcRect/>
          <a:stretch>
            <a:fillRect/>
          </a:stretch>
        </p:blipFill>
        <p:spPr bwMode="auto">
          <a:xfrm>
            <a:off x="0" y="0"/>
            <a:ext cx="1403648" cy="1466034"/>
          </a:xfrm>
          <a:prstGeom prst="rect">
            <a:avLst/>
          </a:prstGeom>
          <a:noFill/>
          <a:ln w="9525">
            <a:noFill/>
            <a:miter lim="800000"/>
            <a:headEnd/>
            <a:tailEnd/>
          </a:ln>
        </p:spPr>
      </p:pic>
      <p:grpSp>
        <p:nvGrpSpPr>
          <p:cNvPr id="7" name="6 Grupo"/>
          <p:cNvGrpSpPr/>
          <p:nvPr/>
        </p:nvGrpSpPr>
        <p:grpSpPr>
          <a:xfrm>
            <a:off x="467544" y="1700808"/>
            <a:ext cx="2311152" cy="3888432"/>
            <a:chOff x="6588224" y="1844824"/>
            <a:chExt cx="2311152" cy="3888432"/>
          </a:xfrm>
        </p:grpSpPr>
        <p:pic>
          <p:nvPicPr>
            <p:cNvPr id="1026" name="Picture 2" descr="D:\Lily\Varios\Rendición de cuentas\Vigencia 2013\Contadora.jpg"/>
            <p:cNvPicPr>
              <a:picLocks noChangeAspect="1" noChangeArrowheads="1"/>
            </p:cNvPicPr>
            <p:nvPr/>
          </p:nvPicPr>
          <p:blipFill>
            <a:blip r:embed="rId4" cstate="print"/>
            <a:srcRect/>
            <a:stretch>
              <a:fillRect/>
            </a:stretch>
          </p:blipFill>
          <p:spPr bwMode="auto">
            <a:xfrm>
              <a:off x="6588224" y="1844824"/>
              <a:ext cx="2002563" cy="1499989"/>
            </a:xfrm>
            <a:prstGeom prst="rect">
              <a:avLst/>
            </a:prstGeom>
            <a:noFill/>
          </p:spPr>
        </p:pic>
        <p:pic>
          <p:nvPicPr>
            <p:cNvPr id="1028" name="Picture 4" descr="https://encrypted-tbn0.gstatic.com/images?q=tbn:ANd9GcTBBEWTQ2fXlVsYzDmBcRPv80o8TFeDFQp2XzVZNjFCdp8_NoXG"/>
            <p:cNvPicPr>
              <a:picLocks noChangeAspect="1" noChangeArrowheads="1"/>
            </p:cNvPicPr>
            <p:nvPr/>
          </p:nvPicPr>
          <p:blipFill>
            <a:blip r:embed="rId5" cstate="print"/>
            <a:srcRect/>
            <a:stretch>
              <a:fillRect/>
            </a:stretch>
          </p:blipFill>
          <p:spPr bwMode="auto">
            <a:xfrm>
              <a:off x="6660232" y="3861048"/>
              <a:ext cx="2239144" cy="1872208"/>
            </a:xfrm>
            <a:prstGeom prst="rect">
              <a:avLst/>
            </a:prstGeom>
            <a:noFill/>
          </p:spPr>
        </p:pic>
      </p:grpSp>
      <p:sp>
        <p:nvSpPr>
          <p:cNvPr id="1030" name="AutoShape 6" descr="data:image/jpeg;base64,/9j/4AAQSkZJRgABAQAAAQABAAD/2wCEAAkGBxQTEhQUExQWFBUUGBgZFxYYGBgYHhgYHBcXGhUYHBogHCggHR4lHBwaITEhJSorLi4uGB8zODMsNygtLisBCgoKDg0OGxAQGiwkICYsLDUsLiwsLCwtLCwsLSwtLCwsLiwsLCwsLCwsKy0sLCwsLCwsLCwsLCwsLCwsLCwsLP/AABEIAKwBJQMBIgACEQEDEQH/xAAcAAABBAMBAAAAAAAAAAAAAAAABAUGBwECAwj/xABJEAACAQIEAgcDCAYHCAMBAAABAgMAEQQSITEFQQYHEyJRYXEygZEUFUJSobHB0SMzcoKS0iRDU2KywvAWFzVEY6Lh8VR0gyX/xAAZAQEBAQEBAQAAAAAAAAAAAAAAAQIDBAX/xAAvEQACAgEDAgQEBgMBAAAAAAAAAQIRAwQSITFRQXGh8BQyYZEFE1KB0eFCscEi/9oADAMBAAIRAxEAPwC8aKKwaAQcc4zDhIWmxEgjjTcnn4ADck+AqtJetuVnvFh07MG4zsczJy20Vjv9IVr1zmSSWKMxgpGuZG3zFiM24sLZbaAmzHxtVZS3FvEm2nqRcjYXGU7/AEj9WoC9uCdZWEnsshOHc8pPZ/jGnxtUxjkDAFSCDsQbg++vK7krq2g8b2pz4J0kxGGN4JnQbkA5lPquq++lg9MUVVPAutrYYqK//Ui/FCfuPuqwuDdIMNiheCVXPNb2YeqnUfCqB0ooooAooooAooooAorBqrsf0ux6z6KPk7O6K+UDZtO8Ra4Fjrvr4UBaVYvVYydJZ+eIZf3FFvW4ApvxfSpSMsmKJB5Z4rfDta1tBbhkHiK1XEKTYMpI3AIqlxxzCD6snqL2+CmuS9I4bd2EqDyWMg+9hGLjyvSiKy7WxCjdlHqRXFuJwj+tT+JfzqlJOPj6OHY22vfT4uK0+fpb92BV9+3p3zSil8A3rNVH0X6WzpOiO36NzbLpa5sBbw1I2q21NZaoGaKKxegM0UXrBYCgM0Vp2q+I+IrBnX6y/EUB0orhh8XG98jq9t8rBretjXegCiiigCiiigCiiigCiiigGTpXwEYyHs75WUhka17EXFvQg1SnTDgc2BAfEL3C4VZF8Tt9mvuNehqb+NcGhxUYjnQOoZXAPJl2NSgeaZcKGkEjEsV2Dage7kfOnaHiZGjajwOo+P8A6q5uN9AcJiLkJ2T/AFk0+I2NV5x3q4xUF2i/TIPDRvhUBFMdhw5LouUHcDYHn+dN6sykMpKkahgbEeBBpbK8keZCWjuCCpHiCCQDsfMU1GFk9gkDwGq8+X8I8lS2t6oJvwLrJxkFlcjEIOUm/uca/G9Wl0S6ZxY26hGjkUAlWsQb39lhvsdwNqoTL3S+wRC7e4XKi/wv5+pp56u+EY6bEdvh2MEmvtqSmUeyWFhe9yPHUnnoB6JornBmyrmtmsM1tr21t5XrpVAUUUUBpKNDfwqgun8EqSsqXjikJdVRmCM2ik5b2BP4+dX+wvUJ6S9FyA00RaR7+y3e7vgvhrbaheKKRZ2ZiZR3iATzsbZfQXyA2pXCyjyp5TobjQ9+x0NtLbgFjrfa5NO2H6IY07RKv+vWt2jNEdhelGvgfhUqi6B4w7lF9wpbD1cTH2p7elG0CEZGPKsmM/6NWFD1aL9OZj8aWw9W2GHtFm9allKthx4ViNyCBpyIKn7jbTx8qv3hcweJGGxUUy4XoThEtaO9vGpFGgAAGgG1RuwDtYVXfTHi+ISEzxPkeE5hoCAD3WuDodwdfCrFIqtusONlhmiitnkKoobYliLrcmwNr6muuJRakn2PDq3kjKDi/HkbOG43iGOiDnFtGoLewigsFC5nuMth3gLX3FRbjsk8uIljWeZ4VtkleQ5WUqCTqeRvp5VP+r7hskMESTZc7NOCFYMMpyaXBI5VX3Rjg2GZsR2sJkMM7oB2jqLLsCAd/f4V8/DN5M0sfY+piwyyNRj1EQ4PHfv4hDcH6Tmxtpy1/wDHnXfo5g8HFI5xYw0qFO7dXJDjYWy7HxPhTXj41SQ9l8maK4sWdc+W3MFt9bE+W1CuDu8EY8QQ3+EGu20x0Z2w2NOGxpkweIRYg2jKbdxh3lyMoDFbkDMOQPOriHWnw1FUHEPIwABYQyd421OiWF6pbHhGa4xUQFtgkn8lSHpNxmDE4IRpOnaoIiAY5Fu9/wBJ3sm2Um1aTJSLx4FxuDFxCXDuHS5F9iCNwQdQfWnGvP3VPxLD4OZzicQYwcpQK0ojLkEOZBYKdLWJ/Cr/AEYEAg3B1BHMVoybUUUUAUUUUAUUUUAUUUUAVi1ZooCP9LujMeMw8qZUErIwjkI9lyO6SRra9Vy3VPiI4UMcqu6r3kOmo8G5++pZjOm8iYnFwiJCMPHI4NzdsqqQD8a7dH+l0uLhVljRH7R0bNmZbLF2lxax8q5LLBuj3T/DtRDH+ZJcceK8VaK0g6AT4mZIXR4CoOeRbrlBNztob2Hwq8+FYPsoo47glFAJAtew3pmm49JkDqqgd0HulyWMImewzoAqpzJJNiLeKmPi7sMihGfPlzAkpl7PtM9t9tMt9+dta0pI4PTzSHysVHMPx6TIXZVZdR7JQg9j2qEjO4KstuYIuNPDHzzPfJ+hz77PbL2XabZr3vpervQ+HmSWiuODlzxox0zKp+IBrtWji1Towxph6M9J0xkc0gjaFYJHiYyFPaj/AFh0Y90eJp+NVx1YcVhiw+KLyKM/Ep0UXF2Z3QLYc97+QBOwoQmCdKsCbWxmGOY2W00ZufAd7U11TpBhCnaDEwGMMFziVCuY7Lmva58KrHqoxGXh2D+USQfJC0gCEfpPlPytDhvpG/ezEWAtpe/LGEmiw3FEm7w4ZjZ3MRzARjGqAvbW+oxzBSdLjMNFU0Ba2C4pBMWWKaORktnCOrFb3tmAOmx38DWeH8ThnDGGWOUKbMY3V7HwNibHyqqcdBLHjnmwmpx8+IwMzKw7jGzwzW2uiiQ+i+dKuhPF8PgcJjRp2fznPEqqdkJQXFuSxgn3Co2krZvHjlkkoQVtllYji8EcayyTRpG1ssjOqqbi4sxNjcVp8+4bIz/KIciEB27RLKTsGN7AnwNUpx/FdjwbiXDHcM2Bmi7I3uWw8kySQm/MgE3tsCBS3pRigw422JIixfydESNdI5cMGQxzITq5JNj9W4HjVMFwLxjDkxgTxEzC8QzreQcygv3vdS6qz6DcY7PFiDG5O2mgjbBTjRHw+RbwoCTlYMCW1uxFzoFqzKAKrPrLdHBAdrh09gXOcXCoPDW2tWZSeXBxt7SK2oOoB1GoPurUZVZxy499fR2VpwTEzQcPkknTK8QnbKNLjskI1udT4+NRnovgo4IWZZTIHbOzMDocouL/AEttT41afTHhMksEiQIrFkKqpsBc8jcgWNVnxDo1JgMNIrt3pO9ckAAnRgDsPTzrz6WG3NOVdf4Pq6GajkT7J/6KwxEq3NrEXNiOeulJI8cQ2+nu91TmbpPCqgJg8OHsLhoFt5m+a5+ApG3S2Q7QwD9mJR+ddW/oeBsYsNxyQENugNrgXF7aDa19tKV9E+OtBjI5pBIUGfNlUsbFWtp+1anL/aHGHRI2A8FjH8tbCbicnswYg+Yjf+Ws2+wTrkaunPGDipu1RJFUxqJM0ZUZgWubbWsVFz4V6G6r41HDcKwdnLxRs5aRpLNkW4GYnL+yLAVS+D6OcVxF45IcQsT2D3BHduL2B0J9auDqs6NHA4aRSrp2kmbLIVLCyqlzl0s2XMBvYi9VAmlFFFaAUUUUAUUUUAUUUzce6T4bCBe3kCljYKAWPmbDWw8aAeaKZeH9LMHMQI8TGWP0S2Rv4WsaeQaAqfFcLkl4lxBQrgSQzBWsbE5Uyi/O5FLuhvEGGGhWZDGYZJVv2eW6tC5UkBRrclb+Q8askrWbVwjh2y3J9/U+tl/FHlxLFKHRRrn9Kr1RCu2McaA2VwUdQ5VAwOD7IEFyFNn3W9wBttdZhmyWYktEHKiTIqizQ2L9xV7mfTNb7NalIFYy1vYeN6lNfL7+xCsK2aEotmbchGVwqphOyuWUkC7DQXub7b23+WDtBJm7mTs/1Y37C/tZM982m9qmdqMtFAr1Kb+X39hPwwWhiB5In+EUpooroeVu3ZhhfQ0m+bof7KP+Bfypi4v03gglMJjmkddwiabA7kgHe2nOmqTrQgH9RPfwIUW/7qtEJl83Q79lHf8AYX8q2OBjIA7NLC9hlWwvvYWqEDrQiP8Ay8oHmR+ANat1mryw7e9yP8lKYJ3FhUXRUVeeiga2ty8tKYelPRSLFRIgVYysiNdQB3b2caf3SbedqjcnWc3LDj3yH+QUkfrPn5YaP+MmsyjuVM6Ycs8U1ODproWQvDYdP0Uen9xfyrd8FGbXjQ2FhdVNhyA00FVmvWXiMrExQKdMt+0PPW4W+lvTXxqd9FukCYyESJow0dfBgBe3lrperRz5HA4CLT9Gmm3dXTW+mnjSmiigCtZHABJ2AufStq4Y79W/7LfcaIETPWjwv/5S/wAD/wAta8a6b8JzNDiZY2KGzI8bNY+9ahHVph8ecGhgGBMPayfrlYyfrDn1Gnp7q6cL+VnG8XTDYOHEh5yrNI4XJcECwINxzr2PBBNrt9f6M7mTXiPGuEQCN3+TntVzR5YxIWX6wCqTbz8qcIuPcPGG+VrJCuH27QBQL/Vta+by3qs+CdFJ8JOiYPFQtj4YLTwTKxQozFl7NrbC42ptg4hFLjcFFPhkw0cWLk+UqhvE+IKjs2ve3LUbUWng+j9++gst/gPTHBYssMPMrMgzMtirZd75SASPSlGB6U4WbDviY5Q0MQYu4B7uUXa4tfQa7VCen8ca8S4Z2AUYgmXMFsCYezN81uW9r+dQHhLNguHPOMzYbiEWJgkGpEc69osL+jDSpHTxmrXjX/Q2eheHY1JokljbMkihlbUXU7HWlNRzq5/4Xgf/AK8f+EVI68slTaNBRRRUAUUUUAUUUGgIF1idKDA6wCbsFZQ0jx9+YgtlEcabIT/aPoL6AnakA6ttrzvc3N9SSTqSb3J89atTp51ZRHNNh3MTu1z2jko7MdAWa5Q3sASSuw00NVJi8HJGzxvoy5kcH2lIurDe1xcjQ8960iHceF/t/Cl3D+NzwH9DPIluSuQP4b2+ymWVbm/e9CR+G9L/AJ4lMYhL3jGylU09Gy5vtqmbJlw/rQx0dszRyj/qJY/FctSbh/XFGbdvhnXxMbq49bHKfvqoAjbbk2A5b2A+JIHvrjIGXcEA8+R1I0Ox1B+BqUWz0Vw7rG4dL/zCxk8pbx/awA+2pNhsUkgzRurr4qwYfEGvJZlrCcQaHvRsyNyKMyG/qpFQbj13RVIdUPTXFSYv5PiJnmRo7gNZjHlFy2b2tbgak/ZV3KahozWsjWBJ5VtWHW4IPOgPOfSri5nxMkqEmNpGKq+6hbroOWovY/WNM/z2uuW9jrYqDrbW3e99Snph0akwzu0ifojI5je+gTX2iPZ2G9R75oQ6qwt6A+/etoCX56J5/wDaPzNZHGD/AHviB/lpcnBh9Y+5Y/5a7Lwdf733fcBQqGc8Xc/W+z+WsHiMh+tTweFKOR+L/nWkmDjG9veR+NKKM0mMdgQVuDuCT+dWF1R41Y8UY00EgsV11tqCNT5/bUQWCEH6F/Ueld+H4nspo5ISAykMN+W4Ol7EfeaNBnpWikXCMaJoUkGmYA28DbUUtrBkK5Ym2Vri4sbjxFta61gigKxwfQvhMhsuGxS68xiEFz61LOG4HDYNpZIo5AZyGeyu1yosNOWlSHLRlrnN55f58eX9mp7H8qr97IF0kwvD8Y6vNh8V2iaCSOKdGt4ZlGorEOC4aMKcL8inMJOYhsPMSX+uWIzZvOp9lotXbHOUVUm36HncMn6l9v7K54HBw3BFmhwuLLuCpkbD4iRsp3UMVuB6V1gxHDvkhwXyTF/JzfuNhcRuWzE5itwb61YNqCtbnkvpd+dnXGq+bn0/kQ8AhjTDwpCrJGqKEVgQQoGgIOt/WnCsBazXLzKwooooAooooAooooDSaIMCrAMpBBBFwQdwRUN471Z4LEXZVaFz9JDz81OlTWigPMXSzo1NgZnjdHMYPcmt3XW1wb6gHkQeYpjV7+B+z/xXraWIMLMAwPIi4+FQ7jvVlgMRciPsXP0ou7r5rsa0pdzO0oJJ7EXupWxFx4EMPXUA632pRhnIAyWbKEAsfqRyJECOYDOHa6jW9qmfH+qDForDDSrOpGgbuMPvB+ykHEeqPHxKGjKTaAlVOVgbbb6+41bROUQnF4drs2VstxY6HQAC7EaAnc35mm83OZuSi/8Ar1+6njGjEwEpiI2XkVlQ7eRP3g1pwXgb4qaOGIkPJpfXTYljYisy4IiZdUfQ/EvOJpFeKJhrICFzobEAEeJt8B4Vf2DwwjQIt7C+5udSSbnnqabuimAlgwkMMzB5I1ClhztsfhTvUOgUUVgmgIV1k4RuwLrqpPfG+uVgpHvNvhVRw8GxMQysshzKAGFhoBpruNz4Vf8AxniOHiX+kyRorbB2AvbwHOtOGcSws+kMkUlhspBIHjbe1N1M1slt3U67lHjh+Ib6Ev8AE48/Gun+zGIcEdi5uLXu17XvuTV+iNeQHwFbaeVWzNlEw9CMSRYQD3gefj60ug6AYo/QUfD8BV0XrN6liyo4urrFHdgPfXfD9W8wmQvJmjOjKOWu9/sq1b0A0FnHA4URIqLsosKUUUUA1dIOPRYNFeXNZmygKLm9ib2uNNPtFRmXrVwQ2EreifCmnrkds2HH0QshHm10J+wD4mqyZIsxDIrG5BuoI3uBr5EGoC2pOtrDD+qkAte7d2m+XrliPsQ39ZE/Oq7TFoh7qINNbKotYabDw+6lox5t4ehA/CtUB+frgxh1WLDKDtcSNzN9nApLJ1r8QP0sMvpEx9d5PCo+YIv7NSfO5/GsrGo2jjH7t6hnciW8J6wuIsmc9nIrXynsgBuRocwrcdYvEQ2scdgdiI1BHhftSR4bVFlntawQeiL+VYlxT2srW9LD7qG07Ll6K9OYcWVRlMMxv+jYqbkC5CsDrpc8tj4VK6858JxEgxMGViWEgO5+q/n46V6IgYlVJ3IF/W1AzpRRRQgUUUUAUUUUBg02cO47DMZgrZexlaJs1l767ga605mqs4fw3AtiuILj2VXE8jIsjlB2bEsHXUXY389AK644KSd+BmTotB5QBckAeJ0rX5QmbJmXN9W4v8N6pnhkT4puwfPLBFBiZMKrFhnAYrEW5nXQeltqU9hw/wCbu37X+m2zZu0bte3vtlve1+dttb3rs9Mlw36Gd5ZWG6RwuJyGI+Ts6ODYG6C7ZRfWlPCuLxYiNJEbSQZlVrBrXIvlv5VV3BY8MI8dLjci4xHkKhmysC8emVL63Ynx3ol4NFFwiHGRqVxAZGEuY3uZCtt7WtR6eN1b6pe/oNzLT4hFBIBHMI2zbK+U39AabeF9GMFhJDJFEkTNoDfmeS3Ol6rLDwNNHiZcQMKZA79o88siyxkbBFA0A5Ab7eVPHQvDfKcVmxj9qcNHB2JLMBdrsjWNiW0G4189KzLTqKbvp74G8tQVmsCs15joFYas0GgKbVRLx1lxeoEjBFbbRSYV9DofM+tWDxrh8faJiZ5CseFBZEU5Rmt3mYjVtNAu2+96Ucb6LYbFENNHdhs6ko1uQzAgketdcH0fijt7clgQDLI8tgRY2zkgXGmnKuUcbVn0tRrIZVBq01Gq4r9ufHyKz4/xebFYd8ZCuIiWKRQJDPpuBbshYDVl1F/Dxrrxzi8kkvCpUmlX5RkzhXIAbtER7KNObDUVN4OguDQOojbJJe6dpJluRa4XNYEDY7jlat06E4MdjaM/0c5ou+/dOcOfpa94A2NZeOT8T0rXaaNJRdK64XRxqnbfR8la4bjuJhHE8k0jFZFRWdixS80iZhfY2AF/MUtXic0WI4fLC8nZ4yOJXTMzAvmEcx7xPeGYG/iNedWHhuieFQzkRA/KL9qGLMGuSx0JsNSTpRwzoph4ChRSezLGMMzOIy3tlQToT41Fil392SX4hp3b2c+S5/8AKXo1aKymxU3a8VUYia0SuV/SN9GVVH2EjS1WJ1czs/D4GdizWYXJJJAdgNT5V2bofhS07dmb4gESnO/eBYMeemo5U58J4ZHh41iiGVFvYXJ3JJ1Ou5rcINSs4avWYsuLZFU7j4LwjT9RbRRRXU+YQLrb4WZMPHKqMxichipNxG479l2bVV5EjW1UnFIwvnHfuSba3Jty5cxbyr1PJGGBDAEHcGq66S4nB4ecx/I2kbTvXCIbgHQ63IuOVAU9HJIdoidb66fgaVxQYltorfE1YS9McOl8vD1uCQf0o0I8wld4+sEDbAov/wCl/wDJWqYsgMXBMa2yAfun86XQ9DMc/wBYeir+Iqbf7yX+jhkH73/quUvWXiPoxRD1DH/OKnIsj8HVpi29ot/Fb7qXRdUsp9p/ixNd5OsjG8lw4/df+etH6x8WEJdoF1GvZk2/7wNdqUUkPRjq3TDurMwOU3sOZ8SasAUydEukceOgEqWBBKut75WHL4WI8iKe6hAooooAooooAooooApvx/BcPOQ00MchXYuisR5XIpwrn2y3tcX2tcUTojOKcPiDhxGgdVyBgoBCfUBtcL5Vw+YsN2na9hF2l758i5r+N7b+dONFW2WhvxXBMPI4kkhidwLZmRWNvC5FbtwmExCExRmIWtGUXILG47trb60topb7gbsVwLDSOJJIIncWszIpOm2pFdl4dEHZxGmdsuZsoucuiXNrmw28KV1rI9gTvYE2G/upufcG1FMGB6X4eSXsSWjkP0JFyn46i/le9PwNZTT6ETT6GaKKKpQorBqneMdbE2Gxk8RSKWJZHRPaUrlJGp+kNDrb86AuOiqZk62cSdlwyj9p2+y1NuO61cdp2bRtfksR0+JFBRfFYvXnabrJ4k39YV9OzX7wab06Y4gu0kskhk0GdXjBK8gWCXsPAG2tC0emqK8+9G+sWePERXdnUsFZZZmYZSRmIB0BA1FX9DIGUMNiL0IdKKKKA1drC55V536Z8RM+MmlF0BkylDZv1YynXlfcEfjXoqqa6e9EnieaZcrxu+crpmjvpqDvcnS3hVQK5+ejyVhe19RqRpf2a1HFnP1viPyp1jwMT6jMNAdNNDex2B5H4UpXhSj6/vdh+NaAxjiT+BPvb861+Wynkfi350+NhYR7RX3sD95rTsoeXZ2/doaGRsTJ6erH8TXP5Q50uhvy0OnpUgtGNh8Ax+4VgFfqn+BvxFAS7qf4gFxLxrZRIL22vbb31cwrzdw6d45kkjDIVIYXA32IOvgbfGvRPD8R2kaPa2ZQbVlkYooooqECiiigCiiigCoX0pywSNLcCwMu+xUEFtfh76mlVh1ur2Y7aWzxdkyLFYe21xmvfW17nyFZlHcjMlYrXrEYxiQJGFKqbksdwCPDxplxPWzNfuQofcw/E1XEWJOIWNI3C9mgUrmZTYADMcu48/Ot/mpucl/UM/3mulAnEnWnjTtEi/uk/fSaTrKx5+nGv7q/iaiKcLTxH8AH311XCrcjPICBfQIPftVopI/94GMb2sUq+nZisHphim/5uU/sn8hUf7JB7Ukh9ZAOdZMMJ5FvWRz9x8qhRTiOkd2F53LXGvevv420q0Oq/jjSCSCRy5Q5gWYsbEbXOu4PxqopMHGbAIV18D95/wBaU9cAxkmGZWhbKQwJJt3gL9035ctLHWlA9B0Un4fihLGrgWzC9KKyCJ9ZnEsTh8E0mFtcG0hO6xlWBdNdGDZTfXS9eZI4WxDgMxcs1u0N7kk2JYnfU3vrXsOeIOpVhcEWI8q8/dNehkuCM0gAMOa6yBfYUsLjLc6BSdRroKAhmFwbMLI4dRzK2a3iVzEfAmuxwLrq1sv1s2UL62QkeprtxLg2IwhjEyGMyKWSzKdjZhdSbEHcedJ5OJMPamWK40PZsxPje1x929C2LG4OR9X1Gd/8y/dWw4GpuST7lA+Ga9McM898udihOjLdRbmQLC3pb86WfN4Y993dDyYkHbxFBY7Lw/DIO84Q+JdR9gtT3wDpucISUxCBQbsveaNyTcnJqwJ8R8aiMeAiF7rmvtmJuvoQR9tbR4NbAKl7G97X9daCy++g/WVheIt2S5o5wCezYGzAWuyNsRrsbHfTS9TavNnQjgLri4nijZSGuG8PTwBr0nQgVGOnnDmfDs0YOZbEgfSXwPoSD7qk9YIvvQFBx9AMUijKhdXA310sNxt4/GlUfQTFn+pA/dHr4VeQFtqgvSbrMgweJfDtFLI0eXMVyAXZQ4Au1z3WHxrcIyk6irJKSjyyJp1dYphYqoB3GlLYerTEfXVfQ/Gn3BdZKSIsgwmICSSJFGx7PvyMbWXva2FyT5V36QdPWwf6/A4lUJssgMTKfDUObX8DY1fyp3Vck/MjV2M0XVg/0pR9tKY+q5fpSk+6l3RXrJgxs4gSKWNmViC2QjTcaMSKnFZnCUHUlRYzUlaIJgOrWGKdZMxYc1Pltb/XIVOUQAADQDYVtRWShRRRQBRRRQBRRRQBUb6dcB+V4ewF3juyfDUf68KklFAea04JLAMrxd/M/fA9pTlIud9CCLeQ8aURYGY7RNXoWXBxtqyKfUULhEGyKPcKtkooIdHsQ5/VE+t6Vw9DsU39UB+7Vwcc43FhTGGR2MpYIsaBiSoudLjlWOHdKMLKsbLMg7T2VZgrHUj2TruDWtsmrrgzvjdWVfB0BxZ5ZfcBS6Hq2xB9p7e+rKXj+FIZhiISEsWPaLYA+zc351svHMMSgE8RMnsDOve1tprrrp61Kl2LuXcgMPVg30pPtpywnVvGpBZybcqlfz7hu9/SIe6QG/SLoTsDrpSdekuHLkdomQIH7XOmSxYra+a97g8qbZdhvj3HXDwhFCjYCwrpXLD4hXUMjB1OoZSCD6EV1rJoK4Y3CLKhRxdW3Fd6KAqLp31eYrESh45M6qLKGBOQc1Go3Ot7X8SaiGI6pMa7cgBt3Qfxr0WzAC5NgNzUU4j04iAQYUDFNJI0alXCoHVGds0hvYZVJuAdq1GEpdERtIrXhvVVisoViBYWvoPfUgwfVL/aS/CuOO6YcXkRJI0w2HjkZVU3zMGZigBLG2htfu818aYW4pxpyP6U12Z0ABjS7J2+YWCC36iS3oPGvZHQyfWUV+5h5F2LCwXVlhE3u32U+4TophI/ZiX361Tn+0HGYSh+UPIWkaNUsspZ1Z1K2yX1KNaxv3TtV6cLeQwxmZQspRTIq6gPlGYDyBvXLPpnhptp32LGe46Q4RE9lVX0FdqKK8xsKKKKAwa86dav/FsVc2F4dfD+jw616LNU51g9AMZiMfNPCivHL2ZHeCkFY0Qgg/s399erRzjHI3J1x/BwzxbjwY6c4zLiMNh8K3Z/JEiWIrlsJ5rBbggg5YVZv3qOGcWn4jLOkk5bCmHESSJZMqx6ph+WYNdTJe/hypz4fwviowMuFkw8RcpkjnzrnVTZCDpqVQtZrg6Dfescd4LxFsP8kwmDigiyhHkEqZ5VUWsbAWB57mulx+XjztfczT68+RDOqA//ANKL9iT/AA16Gqn+rroJjMLjUmnRURVcaOGNyLAWFXBWNZOMslxfgbwJqPIUUUV5DsFFFFAFFFFAFFFFAFFFFAFFFFAMnSLo4mLaAyHuwszFNe/dbWJBBHjpTPjOgKtICkpjjQxlIgtwmTkO9zNySQTrvUzorpHLOPRnOWKEuqIMOr3KEyYhkKRrGbIBnyuXu1iDrtoRtvWsHV0FKEYhhkOpCWYjOWy3zbakag1O6K38Tl7mfh8fYgsfVyoMZM5YRFAg7NR3FkMmVvrE3tfwoHVyofOs5DB86dxSAe0aQArexHeIt5Cp1RU+Iydx+Rj7CHgvD+wiWMtny3uwVUuSST3VAA3pdRRXFu+TqlXAUUUUKM/S7ghxmElw4kMRkAGcC+zBrEXF1NrEX2Jqqv8AdhxRAEjxEXZqSVAllSxIIJy9noSCRv8ASPiau2ivTh1WTEtsar6oxKCl1KZwvVrxU2D4xEANxaWZ7G4N7ZQL3A+FPnD+qx9PlGPncBmbLH3Bd79obsWPezNc6HvN4mrKorUtdml2XkkRY4jdwjgsWGXLGp3ZizMzsWYkuSzEm5JJPqacKzRXlbbds6BRRRUAUUUUAUknw7lyyvlvGVAtez3uHttp4UrooBtiwk4EAM9yhPakov6UZTl2ACG+U3AtuLagjm2CxJjmX5SA7yExOI1/RRlgVTKbhiBcZjve9O1FAJYsO4ldy90aONRHbRWVpC7337wZRb+4KVUUUAUUUUAUUUUAUUUUB//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51520" y="1484784"/>
            <a:ext cx="6552728" cy="5262979"/>
          </a:xfrm>
          <a:prstGeom prst="rect">
            <a:avLst/>
          </a:prstGeom>
        </p:spPr>
        <p:txBody>
          <a:bodyPr wrap="square">
            <a:spAutoFit/>
          </a:bodyPr>
          <a:lstStyle/>
          <a:p>
            <a:pPr algn="just"/>
            <a:r>
              <a:rPr lang="es-CO" sz="1600" dirty="0" smtClean="0">
                <a:latin typeface="Arial" pitchFamily="34" charset="0"/>
                <a:cs typeface="Arial" pitchFamily="34" charset="0"/>
              </a:rPr>
              <a:t>Contrato No. 10-2013, Suministro de elementos deportivos, (balones de futbol, balonmano, </a:t>
            </a:r>
            <a:r>
              <a:rPr lang="es-CO" sz="1600" dirty="0" err="1" smtClean="0">
                <a:latin typeface="Arial" pitchFamily="34" charset="0"/>
                <a:cs typeface="Arial" pitchFamily="34" charset="0"/>
              </a:rPr>
              <a:t>minovoley</a:t>
            </a:r>
            <a:r>
              <a:rPr lang="es-CO" sz="1600" dirty="0" smtClean="0">
                <a:latin typeface="Arial" pitchFamily="34" charset="0"/>
                <a:cs typeface="Arial" pitchFamily="34" charset="0"/>
              </a:rPr>
              <a:t>, voleibol, futbol sala, microfútbol, conos plásticos, </a:t>
            </a:r>
            <a:r>
              <a:rPr lang="es-CO" sz="1600" dirty="0" err="1" smtClean="0">
                <a:latin typeface="Arial" pitchFamily="34" charset="0"/>
                <a:cs typeface="Arial" pitchFamily="34" charset="0"/>
              </a:rPr>
              <a:t>ulas</a:t>
            </a:r>
            <a:r>
              <a:rPr lang="es-CO" sz="1600" dirty="0" smtClean="0">
                <a:latin typeface="Arial" pitchFamily="34" charset="0"/>
                <a:cs typeface="Arial" pitchFamily="34" charset="0"/>
              </a:rPr>
              <a:t>, raquetas, etc.).</a:t>
            </a:r>
          </a:p>
          <a:p>
            <a:pPr algn="just"/>
            <a:endParaRPr lang="es-CO" sz="1600" dirty="0" smtClean="0">
              <a:latin typeface="Arial" pitchFamily="34" charset="0"/>
              <a:cs typeface="Arial" pitchFamily="34" charset="0"/>
            </a:endParaRPr>
          </a:p>
          <a:p>
            <a:pPr algn="just"/>
            <a:r>
              <a:rPr lang="es-CO" sz="1600" dirty="0" smtClean="0">
                <a:latin typeface="Arial" pitchFamily="34" charset="0"/>
                <a:cs typeface="Arial" pitchFamily="34" charset="0"/>
              </a:rPr>
              <a:t>Contrato No. 13-2013, Suministro Papelería Todas las Sedes.</a:t>
            </a:r>
          </a:p>
          <a:p>
            <a:pPr algn="just"/>
            <a:endParaRPr lang="es-CO" sz="1600" dirty="0" smtClean="0">
              <a:latin typeface="Arial" pitchFamily="34" charset="0"/>
              <a:cs typeface="Arial" pitchFamily="34" charset="0"/>
            </a:endParaRPr>
          </a:p>
          <a:p>
            <a:pPr algn="just"/>
            <a:r>
              <a:rPr lang="es-CO" sz="1600" dirty="0" smtClean="0">
                <a:latin typeface="Arial" pitchFamily="34" charset="0"/>
                <a:cs typeface="Arial" pitchFamily="34" charset="0"/>
              </a:rPr>
              <a:t>Contrato No. 18-2013, Suministro de Materiales eléctricos y de Construcción, para las diferentes adecuaciones y reparaciones locativas.</a:t>
            </a:r>
          </a:p>
          <a:p>
            <a:pPr algn="just"/>
            <a:endParaRPr lang="es-CO" sz="1600" dirty="0" smtClean="0">
              <a:latin typeface="Arial" pitchFamily="34" charset="0"/>
              <a:cs typeface="Arial" pitchFamily="34" charset="0"/>
            </a:endParaRPr>
          </a:p>
          <a:p>
            <a:pPr algn="just"/>
            <a:r>
              <a:rPr lang="es-CO" sz="1600" dirty="0" smtClean="0">
                <a:latin typeface="Arial" pitchFamily="34" charset="0"/>
                <a:cs typeface="Arial" pitchFamily="34" charset="0"/>
              </a:rPr>
              <a:t>Contrato No. 22-2013, Suministro elementos de laboratorio y física, (medidores de longitud en madera kit completo, aparato para ley de </a:t>
            </a:r>
            <a:r>
              <a:rPr lang="es-CO" sz="1600" dirty="0" err="1" smtClean="0">
                <a:latin typeface="Arial" pitchFamily="34" charset="0"/>
                <a:cs typeface="Arial" pitchFamily="34" charset="0"/>
              </a:rPr>
              <a:t>hooke</a:t>
            </a:r>
            <a:r>
              <a:rPr lang="es-CO" sz="1600" dirty="0" smtClean="0">
                <a:latin typeface="Arial" pitchFamily="34" charset="0"/>
                <a:cs typeface="Arial" pitchFamily="34" charset="0"/>
              </a:rPr>
              <a:t>, montaje completo, disparador o tiro parabólico cinético, plano inclinado profesional completo, kit: base, varilla 70 cm, registrador de tiempo, cronometro digital, dinamómetro, varilla de vidrio para agitar sustancias, alcohol, etanol, aceite mineral, etc.).</a:t>
            </a:r>
          </a:p>
          <a:p>
            <a:pPr algn="just"/>
            <a:endParaRPr lang="es-CO" sz="1600" dirty="0" smtClean="0">
              <a:latin typeface="Arial" pitchFamily="34" charset="0"/>
              <a:cs typeface="Arial" pitchFamily="34" charset="0"/>
            </a:endParaRPr>
          </a:p>
          <a:p>
            <a:pPr algn="just"/>
            <a:r>
              <a:rPr lang="es-CO" sz="1600" dirty="0" smtClean="0">
                <a:latin typeface="Arial" pitchFamily="34" charset="0"/>
                <a:cs typeface="Arial" pitchFamily="34" charset="0"/>
              </a:rPr>
              <a:t>Contrato 35-2013, Suministros de tarjetas de red, Ups, tarjeta madre, parlantes. </a:t>
            </a:r>
          </a:p>
          <a:p>
            <a:pPr algn="just"/>
            <a:endParaRPr lang="es-CO" sz="1600" dirty="0" smtClean="0">
              <a:latin typeface="Arial" pitchFamily="34" charset="0"/>
              <a:cs typeface="Arial" pitchFamily="34" charset="0"/>
            </a:endParaRPr>
          </a:p>
          <a:p>
            <a:pPr algn="just"/>
            <a:r>
              <a:rPr lang="es-CO" sz="1600" dirty="0" smtClean="0">
                <a:latin typeface="Arial" pitchFamily="34" charset="0"/>
                <a:cs typeface="Arial" pitchFamily="34" charset="0"/>
              </a:rPr>
              <a:t>Compra de elementos de aseo.</a:t>
            </a:r>
          </a:p>
        </p:txBody>
      </p:sp>
      <p:pic>
        <p:nvPicPr>
          <p:cNvPr id="3" name="1 Imagen" descr="ESCUDO.png">
            <a:hlinkClick r:id="rId2" action="ppaction://hlinksldjump"/>
          </p:cNvPr>
          <p:cNvPicPr>
            <a:picLocks noChangeAspect="1"/>
          </p:cNvPicPr>
          <p:nvPr/>
        </p:nvPicPr>
        <p:blipFill>
          <a:blip r:embed="rId3" cstate="print"/>
          <a:srcRect/>
          <a:stretch>
            <a:fillRect/>
          </a:stretch>
        </p:blipFill>
        <p:spPr bwMode="auto">
          <a:xfrm>
            <a:off x="0" y="0"/>
            <a:ext cx="1283712" cy="1340768"/>
          </a:xfrm>
          <a:prstGeom prst="rect">
            <a:avLst/>
          </a:prstGeom>
          <a:noFill/>
          <a:ln w="9525">
            <a:noFill/>
            <a:miter lim="800000"/>
            <a:headEnd/>
            <a:tailEnd/>
          </a:ln>
        </p:spPr>
      </p:pic>
      <p:sp>
        <p:nvSpPr>
          <p:cNvPr id="4" name="3 CuadroTexto"/>
          <p:cNvSpPr txBox="1"/>
          <p:nvPr/>
        </p:nvSpPr>
        <p:spPr>
          <a:xfrm>
            <a:off x="1331641" y="260648"/>
            <a:ext cx="5328591" cy="1107996"/>
          </a:xfrm>
          <a:prstGeom prst="rect">
            <a:avLst/>
          </a:prstGeom>
          <a:noFill/>
        </p:spPr>
        <p:txBody>
          <a:bodyPr wrap="square" rtlCol="0">
            <a:spAutoFit/>
          </a:bodyPr>
          <a:lstStyle/>
          <a:p>
            <a:pPr algn="just"/>
            <a:r>
              <a:rPr lang="es-CO" b="1" dirty="0" smtClean="0">
                <a:latin typeface="Arial" pitchFamily="34" charset="0"/>
                <a:cs typeface="Arial" pitchFamily="34" charset="0"/>
              </a:rPr>
              <a:t> </a:t>
            </a:r>
            <a:r>
              <a:rPr lang="es-CO" sz="1600" b="1" dirty="0" smtClean="0">
                <a:latin typeface="Arial" pitchFamily="34" charset="0"/>
                <a:cs typeface="Arial" pitchFamily="34" charset="0"/>
              </a:rPr>
              <a:t>Materiales y Suministros.</a:t>
            </a:r>
          </a:p>
          <a:p>
            <a:pPr algn="just"/>
            <a:endParaRPr lang="es-CO" sz="1600" b="1" dirty="0" smtClean="0">
              <a:latin typeface="Arial" pitchFamily="34" charset="0"/>
              <a:cs typeface="Arial" pitchFamily="34" charset="0"/>
            </a:endParaRPr>
          </a:p>
          <a:p>
            <a:pPr algn="just"/>
            <a:r>
              <a:rPr lang="es-CO" sz="1600" dirty="0" smtClean="0">
                <a:latin typeface="Arial" pitchFamily="34" charset="0"/>
                <a:cs typeface="Arial" pitchFamily="34" charset="0"/>
              </a:rPr>
              <a:t>Contrato No. 05-2013, Suministrar tóner, cartuchos, mas recargas para todas las fotocopiadoras e impresoras</a:t>
            </a:r>
            <a:endParaRPr lang="es-CO" sz="1600" dirty="0"/>
          </a:p>
        </p:txBody>
      </p:sp>
      <p:sp>
        <p:nvSpPr>
          <p:cNvPr id="8194" name="AutoShape 2" descr="data:image/jpeg;base64,/9j/4AAQSkZJRgABAQAAAQABAAD/2wCEAAkGBxQTEhQUExQWFBUUGBgZFxYYGBgYHhgYHBcXGhUYHBogHCggHR4lHBwaITEhJSorLi4uGB8zODMsNygtLisBCgoKDg0OGxAQGiwkICYsLDUsLiwsLCwtLCwsLSwtLCwsLiwsLCwsLCwsKy0sLCwsLCwsLCwsLCwsLCwsLCwsLP/AABEIAKwBJQMBIgACEQEDEQH/xAAcAAABBAMBAAAAAAAAAAAAAAAABAUGBwECAwj/xABJEAACAQIEAgcDCAYHCAMBAAABAgMAEQQSITEFQQYHEyJRYXEygZEUFUJSobHB0SMzcoKS0iRDU2KywvAWFzVEY6Lh8VR0gyX/xAAZAQEBAQEBAQAAAAAAAAAAAAAAAQIDBAX/xAAvEQACAgEDAgQEBgMBAAAAAAAAAQIRAwQSITFRQXGh8BQyYZEFE1KB0eFCscEi/9oADAMBAAIRAxEAPwC8aKKwaAQcc4zDhIWmxEgjjTcnn4ADck+AqtJetuVnvFh07MG4zsczJy20Vjv9IVr1zmSSWKMxgpGuZG3zFiM24sLZbaAmzHxtVZS3FvEm2nqRcjYXGU7/AEj9WoC9uCdZWEnsshOHc8pPZ/jGnxtUxjkDAFSCDsQbg++vK7krq2g8b2pz4J0kxGGN4JnQbkA5lPquq++lg9MUVVPAutrYYqK//Ui/FCfuPuqwuDdIMNiheCVXPNb2YeqnUfCqB0ooooAooooAooooAorBqrsf0ux6z6KPk7O6K+UDZtO8Ra4Fjrvr4UBaVYvVYydJZ+eIZf3FFvW4ApvxfSpSMsmKJB5Z4rfDta1tBbhkHiK1XEKTYMpI3AIqlxxzCD6snqL2+CmuS9I4bd2EqDyWMg+9hGLjyvSiKy7WxCjdlHqRXFuJwj+tT+JfzqlJOPj6OHY22vfT4uK0+fpb92BV9+3p3zSil8A3rNVH0X6WzpOiO36NzbLpa5sBbw1I2q21NZaoGaKKxegM0UXrBYCgM0Vp2q+I+IrBnX6y/EUB0orhh8XG98jq9t8rBretjXegCiiigCiiigCiiigCiiigGTpXwEYyHs75WUhka17EXFvQg1SnTDgc2BAfEL3C4VZF8Tt9mvuNehqb+NcGhxUYjnQOoZXAPJl2NSgeaZcKGkEjEsV2Dage7kfOnaHiZGjajwOo+P8A6q5uN9AcJiLkJ2T/AFk0+I2NV5x3q4xUF2i/TIPDRvhUBFMdhw5LouUHcDYHn+dN6sykMpKkahgbEeBBpbK8keZCWjuCCpHiCCQDsfMU1GFk9gkDwGq8+X8I8lS2t6oJvwLrJxkFlcjEIOUm/uca/G9Wl0S6ZxY26hGjkUAlWsQb39lhvsdwNqoTL3S+wRC7e4XKi/wv5+pp56u+EY6bEdvh2MEmvtqSmUeyWFhe9yPHUnnoB6JornBmyrmtmsM1tr21t5XrpVAUUUUBpKNDfwqgun8EqSsqXjikJdVRmCM2ik5b2BP4+dX+wvUJ6S9FyA00RaR7+y3e7vgvhrbaheKKRZ2ZiZR3iATzsbZfQXyA2pXCyjyp5TobjQ9+x0NtLbgFjrfa5NO2H6IY07RKv+vWt2jNEdhelGvgfhUqi6B4w7lF9wpbD1cTH2p7elG0CEZGPKsmM/6NWFD1aL9OZj8aWw9W2GHtFm9allKthx4ViNyCBpyIKn7jbTx8qv3hcweJGGxUUy4XoThEtaO9vGpFGgAAGgG1RuwDtYVXfTHi+ISEzxPkeE5hoCAD3WuDodwdfCrFIqtusONlhmiitnkKoobYliLrcmwNr6muuJRakn2PDq3kjKDi/HkbOG43iGOiDnFtGoLewigsFC5nuMth3gLX3FRbjsk8uIljWeZ4VtkleQ5WUqCTqeRvp5VP+r7hskMESTZc7NOCFYMMpyaXBI5VX3Rjg2GZsR2sJkMM7oB2jqLLsCAd/f4V8/DN5M0sfY+piwyyNRj1EQ4PHfv4hDcH6Tmxtpy1/wDHnXfo5g8HFI5xYw0qFO7dXJDjYWy7HxPhTXj41SQ9l8maK4sWdc+W3MFt9bE+W1CuDu8EY8QQ3+EGu20x0Z2w2NOGxpkweIRYg2jKbdxh3lyMoDFbkDMOQPOriHWnw1FUHEPIwABYQyd421OiWF6pbHhGa4xUQFtgkn8lSHpNxmDE4IRpOnaoIiAY5Fu9/wBJ3sm2Um1aTJSLx4FxuDFxCXDuHS5F9iCNwQdQfWnGvP3VPxLD4OZzicQYwcpQK0ojLkEOZBYKdLWJ/Cr/AEYEAg3B1BHMVoybUUUUAUUUUAUUUUAUUUUAVi1ZooCP9LujMeMw8qZUErIwjkI9lyO6SRra9Vy3VPiI4UMcqu6r3kOmo8G5++pZjOm8iYnFwiJCMPHI4NzdsqqQD8a7dH+l0uLhVljRH7R0bNmZbLF2lxax8q5LLBuj3T/DtRDH+ZJcceK8VaK0g6AT4mZIXR4CoOeRbrlBNztob2Hwq8+FYPsoo47glFAJAtew3pmm49JkDqqgd0HulyWMImewzoAqpzJJNiLeKmPi7sMihGfPlzAkpl7PtM9t9tMt9+dta0pI4PTzSHysVHMPx6TIXZVZdR7JQg9j2qEjO4KstuYIuNPDHzzPfJ+hz77PbL2XabZr3vpervQ+HmSWiuODlzxox0zKp+IBrtWji1Towxph6M9J0xkc0gjaFYJHiYyFPaj/AFh0Y90eJp+NVx1YcVhiw+KLyKM/Ep0UXF2Z3QLYc97+QBOwoQmCdKsCbWxmGOY2W00ZufAd7U11TpBhCnaDEwGMMFziVCuY7Lmva58KrHqoxGXh2D+USQfJC0gCEfpPlPytDhvpG/ezEWAtpe/LGEmiw3FEm7w4ZjZ3MRzARjGqAvbW+oxzBSdLjMNFU0Ba2C4pBMWWKaORktnCOrFb3tmAOmx38DWeH8ThnDGGWOUKbMY3V7HwNibHyqqcdBLHjnmwmpx8+IwMzKw7jGzwzW2uiiQ+i+dKuhPF8PgcJjRp2fznPEqqdkJQXFuSxgn3Co2krZvHjlkkoQVtllYji8EcayyTRpG1ssjOqqbi4sxNjcVp8+4bIz/KIciEB27RLKTsGN7AnwNUpx/FdjwbiXDHcM2Bmi7I3uWw8kySQm/MgE3tsCBS3pRigw422JIixfydESNdI5cMGQxzITq5JNj9W4HjVMFwLxjDkxgTxEzC8QzreQcygv3vdS6qz6DcY7PFiDG5O2mgjbBTjRHw+RbwoCTlYMCW1uxFzoFqzKAKrPrLdHBAdrh09gXOcXCoPDW2tWZSeXBxt7SK2oOoB1GoPurUZVZxy499fR2VpwTEzQcPkknTK8QnbKNLjskI1udT4+NRnovgo4IWZZTIHbOzMDocouL/AEttT41afTHhMksEiQIrFkKqpsBc8jcgWNVnxDo1JgMNIrt3pO9ckAAnRgDsPTzrz6WG3NOVdf4Pq6GajkT7J/6KwxEq3NrEXNiOeulJI8cQ2+nu91TmbpPCqgJg8OHsLhoFt5m+a5+ApG3S2Q7QwD9mJR+ddW/oeBsYsNxyQENugNrgXF7aDa19tKV9E+OtBjI5pBIUGfNlUsbFWtp+1anL/aHGHRI2A8FjH8tbCbicnswYg+Yjf+Ws2+wTrkaunPGDipu1RJFUxqJM0ZUZgWubbWsVFz4V6G6r41HDcKwdnLxRs5aRpLNkW4GYnL+yLAVS+D6OcVxF45IcQsT2D3BHduL2B0J9auDqs6NHA4aRSrp2kmbLIVLCyqlzl0s2XMBvYi9VAmlFFFaAUUUUAUUUUAUUUzce6T4bCBe3kCljYKAWPmbDWw8aAeaKZeH9LMHMQI8TGWP0S2Rv4WsaeQaAqfFcLkl4lxBQrgSQzBWsbE5Uyi/O5FLuhvEGGGhWZDGYZJVv2eW6tC5UkBRrclb+Q8askrWbVwjh2y3J9/U+tl/FHlxLFKHRRrn9Kr1RCu2McaA2VwUdQ5VAwOD7IEFyFNn3W9wBttdZhmyWYktEHKiTIqizQ2L9xV7mfTNb7NalIFYy1vYeN6lNfL7+xCsK2aEotmbchGVwqphOyuWUkC7DQXub7b23+WDtBJm7mTs/1Y37C/tZM982m9qmdqMtFAr1Kb+X39hPwwWhiB5In+EUpooroeVu3ZhhfQ0m+bof7KP+Bfypi4v03gglMJjmkddwiabA7kgHe2nOmqTrQgH9RPfwIUW/7qtEJl83Q79lHf8AYX8q2OBjIA7NLC9hlWwvvYWqEDrQiP8Ay8oHmR+ANat1mryw7e9yP8lKYJ3FhUXRUVeeiga2ty8tKYelPRSLFRIgVYysiNdQB3b2caf3SbedqjcnWc3LDj3yH+QUkfrPn5YaP+MmsyjuVM6Ycs8U1ODproWQvDYdP0Uen9xfyrd8FGbXjQ2FhdVNhyA00FVmvWXiMrExQKdMt+0PPW4W+lvTXxqd9FukCYyESJow0dfBgBe3lrperRz5HA4CLT9Gmm3dXTW+mnjSmiigCtZHABJ2AufStq4Y79W/7LfcaIETPWjwv/5S/wAD/wAta8a6b8JzNDiZY2KGzI8bNY+9ahHVph8ecGhgGBMPayfrlYyfrDn1Gnp7q6cL+VnG8XTDYOHEh5yrNI4XJcECwINxzr2PBBNrt9f6M7mTXiPGuEQCN3+TntVzR5YxIWX6wCqTbz8qcIuPcPGG+VrJCuH27QBQL/Vta+by3qs+CdFJ8JOiYPFQtj4YLTwTKxQozFl7NrbC42ptg4hFLjcFFPhkw0cWLk+UqhvE+IKjs2ve3LUbUWng+j9++gst/gPTHBYssMPMrMgzMtirZd75SASPSlGB6U4WbDviY5Q0MQYu4B7uUXa4tfQa7VCen8ca8S4Z2AUYgmXMFsCYezN81uW9r+dQHhLNguHPOMzYbiEWJgkGpEc69osL+jDSpHTxmrXjX/Q2eheHY1JokljbMkihlbUXU7HWlNRzq5/4Xgf/AK8f+EVI68slTaNBRRRUAUUUUAUUUGgIF1idKDA6wCbsFZQ0jx9+YgtlEcabIT/aPoL6AnakA6ttrzvc3N9SSTqSb3J89atTp51ZRHNNh3MTu1z2jko7MdAWa5Q3sASSuw00NVJi8HJGzxvoy5kcH2lIurDe1xcjQ8960iHceF/t/Cl3D+NzwH9DPIluSuQP4b2+ymWVbm/e9CR+G9L/AJ4lMYhL3jGylU09Gy5vtqmbJlw/rQx0dszRyj/qJY/FctSbh/XFGbdvhnXxMbq49bHKfvqoAjbbk2A5b2A+JIHvrjIGXcEA8+R1I0Ox1B+BqUWz0Vw7rG4dL/zCxk8pbx/awA+2pNhsUkgzRurr4qwYfEGvJZlrCcQaHvRsyNyKMyG/qpFQbj13RVIdUPTXFSYv5PiJnmRo7gNZjHlFy2b2tbgak/ZV3KahozWsjWBJ5VtWHW4IPOgPOfSri5nxMkqEmNpGKq+6hbroOWovY/WNM/z2uuW9jrYqDrbW3e99Snph0akwzu0ifojI5je+gTX2iPZ2G9R75oQ6qwt6A+/etoCX56J5/wDaPzNZHGD/AHviB/lpcnBh9Y+5Y/5a7Lwdf733fcBQqGc8Xc/W+z+WsHiMh+tTweFKOR+L/nWkmDjG9veR+NKKM0mMdgQVuDuCT+dWF1R41Y8UY00EgsV11tqCNT5/bUQWCEH6F/Ueld+H4nspo5ISAykMN+W4Ol7EfeaNBnpWikXCMaJoUkGmYA28DbUUtrBkK5Ym2Vri4sbjxFta61gigKxwfQvhMhsuGxS68xiEFz61LOG4HDYNpZIo5AZyGeyu1yosNOWlSHLRlrnN55f58eX9mp7H8qr97IF0kwvD8Y6vNh8V2iaCSOKdGt4ZlGorEOC4aMKcL8inMJOYhsPMSX+uWIzZvOp9lotXbHOUVUm36HncMn6l9v7K54HBw3BFmhwuLLuCpkbD4iRsp3UMVuB6V1gxHDvkhwXyTF/JzfuNhcRuWzE5itwb61YNqCtbnkvpd+dnXGq+bn0/kQ8AhjTDwpCrJGqKEVgQQoGgIOt/WnCsBazXLzKwooooAooooAooooDSaIMCrAMpBBBFwQdwRUN471Z4LEXZVaFz9JDz81OlTWigPMXSzo1NgZnjdHMYPcmt3XW1wb6gHkQeYpjV7+B+z/xXraWIMLMAwPIi4+FQ7jvVlgMRciPsXP0ou7r5rsa0pdzO0oJJ7EXupWxFx4EMPXUA632pRhnIAyWbKEAsfqRyJECOYDOHa6jW9qmfH+qDForDDSrOpGgbuMPvB+ykHEeqPHxKGjKTaAlVOVgbbb6+41bROUQnF4drs2VstxY6HQAC7EaAnc35mm83OZuSi/8Ar1+6njGjEwEpiI2XkVlQ7eRP3g1pwXgb4qaOGIkPJpfXTYljYisy4IiZdUfQ/EvOJpFeKJhrICFzobEAEeJt8B4Vf2DwwjQIt7C+5udSSbnnqabuimAlgwkMMzB5I1ClhztsfhTvUOgUUVgmgIV1k4RuwLrqpPfG+uVgpHvNvhVRw8GxMQysshzKAGFhoBpruNz4Vf8AxniOHiX+kyRorbB2AvbwHOtOGcSws+kMkUlhspBIHjbe1N1M1slt3U67lHjh+Ib6Ev8AE48/Gun+zGIcEdi5uLXu17XvuTV+iNeQHwFbaeVWzNlEw9CMSRYQD3gefj60ug6AYo/QUfD8BV0XrN6liyo4urrFHdgPfXfD9W8wmQvJmjOjKOWu9/sq1b0A0FnHA4URIqLsosKUUUUA1dIOPRYNFeXNZmygKLm9ib2uNNPtFRmXrVwQ2EreifCmnrkds2HH0QshHm10J+wD4mqyZIsxDIrG5BuoI3uBr5EGoC2pOtrDD+qkAte7d2m+XrliPsQ39ZE/Oq7TFoh7qINNbKotYabDw+6lox5t4ehA/CtUB+frgxh1WLDKDtcSNzN9nApLJ1r8QP0sMvpEx9d5PCo+YIv7NSfO5/GsrGo2jjH7t6hnciW8J6wuIsmc9nIrXynsgBuRocwrcdYvEQ2scdgdiI1BHhftSR4bVFlntawQeiL+VYlxT2srW9LD7qG07Ll6K9OYcWVRlMMxv+jYqbkC5CsDrpc8tj4VK6858JxEgxMGViWEgO5+q/n46V6IgYlVJ3IF/W1AzpRRRQgUUUUAUUUUBg02cO47DMZgrZexlaJs1l767ga605mqs4fw3AtiuILj2VXE8jIsjlB2bEsHXUXY389AK644KSd+BmTotB5QBckAeJ0rX5QmbJmXN9W4v8N6pnhkT4puwfPLBFBiZMKrFhnAYrEW5nXQeltqU9hw/wCbu37X+m2zZu0bte3vtlve1+dttb3rs9Mlw36Gd5ZWG6RwuJyGI+Ts6ODYG6C7ZRfWlPCuLxYiNJEbSQZlVrBrXIvlv5VV3BY8MI8dLjci4xHkKhmysC8emVL63Ynx3ol4NFFwiHGRqVxAZGEuY3uZCtt7WtR6eN1b6pe/oNzLT4hFBIBHMI2zbK+U39AabeF9GMFhJDJFEkTNoDfmeS3Ol6rLDwNNHiZcQMKZA79o88siyxkbBFA0A5Ab7eVPHQvDfKcVmxj9qcNHB2JLMBdrsjWNiW0G4189KzLTqKbvp74G8tQVmsCs15joFYas0GgKbVRLx1lxeoEjBFbbRSYV9DofM+tWDxrh8faJiZ5CseFBZEU5Rmt3mYjVtNAu2+96Ucb6LYbFENNHdhs6ko1uQzAgketdcH0fijt7clgQDLI8tgRY2zkgXGmnKuUcbVn0tRrIZVBq01Gq4r9ufHyKz4/xebFYd8ZCuIiWKRQJDPpuBbshYDVl1F/Dxrrxzi8kkvCpUmlX5RkzhXIAbtER7KNObDUVN4OguDQOojbJJe6dpJluRa4XNYEDY7jlat06E4MdjaM/0c5ou+/dOcOfpa94A2NZeOT8T0rXaaNJRdK64XRxqnbfR8la4bjuJhHE8k0jFZFRWdixS80iZhfY2AF/MUtXic0WI4fLC8nZ4yOJXTMzAvmEcx7xPeGYG/iNedWHhuieFQzkRA/KL9qGLMGuSx0JsNSTpRwzoph4ChRSezLGMMzOIy3tlQToT41Fil392SX4hp3b2c+S5/8AKXo1aKymxU3a8VUYia0SuV/SN9GVVH2EjS1WJ1czs/D4GdizWYXJJJAdgNT5V2bofhS07dmb4gESnO/eBYMeemo5U58J4ZHh41iiGVFvYXJ3JJ1Ou5rcINSs4avWYsuLZFU7j4LwjT9RbRRRXU+YQLrb4WZMPHKqMxichipNxG479l2bVV5EjW1UnFIwvnHfuSba3Jty5cxbyr1PJGGBDAEHcGq66S4nB4ecx/I2kbTvXCIbgHQ63IuOVAU9HJIdoidb66fgaVxQYltorfE1YS9McOl8vD1uCQf0o0I8wld4+sEDbAov/wCl/wDJWqYsgMXBMa2yAfun86XQ9DMc/wBYeir+Iqbf7yX+jhkH73/quUvWXiPoxRD1DH/OKnIsj8HVpi29ot/Fb7qXRdUsp9p/ixNd5OsjG8lw4/df+etH6x8WEJdoF1GvZk2/7wNdqUUkPRjq3TDurMwOU3sOZ8SasAUydEukceOgEqWBBKut75WHL4WI8iKe6hAooooAooooAooooApvx/BcPOQ00MchXYuisR5XIpwrn2y3tcX2tcUTojOKcPiDhxGgdVyBgoBCfUBtcL5Vw+YsN2na9hF2l758i5r+N7b+dONFW2WhvxXBMPI4kkhidwLZmRWNvC5FbtwmExCExRmIWtGUXILG47trb60topb7gbsVwLDSOJJIIncWszIpOm2pFdl4dEHZxGmdsuZsoucuiXNrmw28KV1rI9gTvYE2G/upufcG1FMGB6X4eSXsSWjkP0JFyn46i/le9PwNZTT6ETT6GaKKKpQorBqneMdbE2Gxk8RSKWJZHRPaUrlJGp+kNDrb86AuOiqZk62cSdlwyj9p2+y1NuO61cdp2bRtfksR0+JFBRfFYvXnabrJ4k39YV9OzX7wab06Y4gu0kskhk0GdXjBK8gWCXsPAG2tC0emqK8+9G+sWePERXdnUsFZZZmYZSRmIB0BA1FX9DIGUMNiL0IdKKKKA1drC55V536Z8RM+MmlF0BkylDZv1YynXlfcEfjXoqqa6e9EnieaZcrxu+crpmjvpqDvcnS3hVQK5+ejyVhe19RqRpf2a1HFnP1viPyp1jwMT6jMNAdNNDex2B5H4UpXhSj6/vdh+NaAxjiT+BPvb861+Wynkfi350+NhYR7RX3sD95rTsoeXZ2/doaGRsTJ6erH8TXP5Q50uhvy0OnpUgtGNh8Ax+4VgFfqn+BvxFAS7qf4gFxLxrZRIL22vbb31cwrzdw6d45kkjDIVIYXA32IOvgbfGvRPD8R2kaPa2ZQbVlkYooooqECiiigCiiigCoX0pywSNLcCwMu+xUEFtfh76mlVh1ur2Y7aWzxdkyLFYe21xmvfW17nyFZlHcjMlYrXrEYxiQJGFKqbksdwCPDxplxPWzNfuQofcw/E1XEWJOIWNI3C9mgUrmZTYADMcu48/Ot/mpucl/UM/3mulAnEnWnjTtEi/uk/fSaTrKx5+nGv7q/iaiKcLTxH8AH311XCrcjPICBfQIPftVopI/94GMb2sUq+nZisHphim/5uU/sn8hUf7JB7Ukh9ZAOdZMMJ5FvWRz9x8qhRTiOkd2F53LXGvevv420q0Oq/jjSCSCRy5Q5gWYsbEbXOu4PxqopMHGbAIV18D95/wBaU9cAxkmGZWhbKQwJJt3gL9035ctLHWlA9B0Un4fihLGrgWzC9KKyCJ9ZnEsTh8E0mFtcG0hO6xlWBdNdGDZTfXS9eZI4WxDgMxcs1u0N7kk2JYnfU3vrXsOeIOpVhcEWI8q8/dNehkuCM0gAMOa6yBfYUsLjLc6BSdRroKAhmFwbMLI4dRzK2a3iVzEfAmuxwLrq1sv1s2UL62QkeprtxLg2IwhjEyGMyKWSzKdjZhdSbEHcedJ5OJMPamWK40PZsxPje1x929C2LG4OR9X1Gd/8y/dWw4GpuST7lA+Ga9McM898udihOjLdRbmQLC3pb86WfN4Y993dDyYkHbxFBY7Lw/DIO84Q+JdR9gtT3wDpucISUxCBQbsveaNyTcnJqwJ8R8aiMeAiF7rmvtmJuvoQR9tbR4NbAKl7G97X9daCy++g/WVheIt2S5o5wCezYGzAWuyNsRrsbHfTS9TavNnQjgLri4nijZSGuG8PTwBr0nQgVGOnnDmfDs0YOZbEgfSXwPoSD7qk9YIvvQFBx9AMUijKhdXA310sNxt4/GlUfQTFn+pA/dHr4VeQFtqgvSbrMgweJfDtFLI0eXMVyAXZQ4Au1z3WHxrcIyk6irJKSjyyJp1dYphYqoB3GlLYerTEfXVfQ/Gn3BdZKSIsgwmICSSJFGx7PvyMbWXva2FyT5V36QdPWwf6/A4lUJssgMTKfDUObX8DY1fyp3Vck/MjV2M0XVg/0pR9tKY+q5fpSk+6l3RXrJgxs4gSKWNmViC2QjTcaMSKnFZnCUHUlRYzUlaIJgOrWGKdZMxYc1Pltb/XIVOUQAADQDYVtRWShRRRQBRRRQBRRRQBUb6dcB+V4ewF3juyfDUf68KklFAea04JLAMrxd/M/fA9pTlIud9CCLeQ8aURYGY7RNXoWXBxtqyKfUULhEGyKPcKtkooIdHsQ5/VE+t6Vw9DsU39UB+7Vwcc43FhTGGR2MpYIsaBiSoudLjlWOHdKMLKsbLMg7T2VZgrHUj2TruDWtsmrrgzvjdWVfB0BxZ5ZfcBS6Hq2xB9p7e+rKXj+FIZhiISEsWPaLYA+zc351svHMMSgE8RMnsDOve1tprrrp61Kl2LuXcgMPVg30pPtpywnVvGpBZybcqlfz7hu9/SIe6QG/SLoTsDrpSdekuHLkdomQIH7XOmSxYra+a97g8qbZdhvj3HXDwhFCjYCwrpXLD4hXUMjB1OoZSCD6EV1rJoK4Y3CLKhRxdW3Fd6KAqLp31eYrESh45M6qLKGBOQc1Go3Ot7X8SaiGI6pMa7cgBt3Qfxr0WzAC5NgNzUU4j04iAQYUDFNJI0alXCoHVGds0hvYZVJuAdq1GEpdERtIrXhvVVisoViBYWvoPfUgwfVL/aS/CuOO6YcXkRJI0w2HjkZVU3zMGZigBLG2htfu818aYW4pxpyP6U12Z0ABjS7J2+YWCC36iS3oPGvZHQyfWUV+5h5F2LCwXVlhE3u32U+4TophI/ZiX361Tn+0HGYSh+UPIWkaNUsspZ1Z1K2yX1KNaxv3TtV6cLeQwxmZQspRTIq6gPlGYDyBvXLPpnhptp32LGe46Q4RE9lVX0FdqKK8xsKKKKAwa86dav/FsVc2F4dfD+jw616LNU51g9AMZiMfNPCivHL2ZHeCkFY0Qgg/s399erRzjHI3J1x/BwzxbjwY6c4zLiMNh8K3Z/JEiWIrlsJ5rBbggg5YVZv3qOGcWn4jLOkk5bCmHESSJZMqx6ph+WYNdTJe/hypz4fwviowMuFkw8RcpkjnzrnVTZCDpqVQtZrg6Dfescd4LxFsP8kwmDigiyhHkEqZ5VUWsbAWB57mulx+XjztfczT68+RDOqA//ANKL9iT/AA16Gqn+rroJjMLjUmnRURVcaOGNyLAWFXBWNZOMslxfgbwJqPIUUUV5DsFFFFAFFFFAFFFFAFFFFAFFFFAMnSLo4mLaAyHuwszFNe/dbWJBBHjpTPjOgKtICkpjjQxlIgtwmTkO9zNySQTrvUzorpHLOPRnOWKEuqIMOr3KEyYhkKRrGbIBnyuXu1iDrtoRtvWsHV0FKEYhhkOpCWYjOWy3zbakag1O6K38Tl7mfh8fYgsfVyoMZM5YRFAg7NR3FkMmVvrE3tfwoHVyofOs5DB86dxSAe0aQArexHeIt5Cp1RU+Iydx+Rj7CHgvD+wiWMtny3uwVUuSST3VAA3pdRRXFu+TqlXAUUUUKM/S7ghxmElw4kMRkAGcC+zBrEXF1NrEX2Jqqv8AdhxRAEjxEXZqSVAllSxIIJy9noSCRv8ASPiau2ivTh1WTEtsar6oxKCl1KZwvVrxU2D4xEANxaWZ7G4N7ZQL3A+FPnD+qx9PlGPncBmbLH3Bd79obsWPezNc6HvN4mrKorUtdml2XkkRY4jdwjgsWGXLGp3ZizMzsWYkuSzEm5JJPqacKzRXlbbds6BRRRUAUUUUAUknw7lyyvlvGVAtez3uHttp4UrooBtiwk4EAM9yhPakov6UZTl2ACG+U3AtuLagjm2CxJjmX5SA7yExOI1/RRlgVTKbhiBcZjve9O1FAJYsO4ldy90aONRHbRWVpC7337wZRb+4KVUUUAUUUUAUUUUAUUUUB//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6" name="AutoShape 4" descr="data:image/jpeg;base64,/9j/4AAQSkZJRgABAQAAAQABAAD/2wCEAAkGBxQTEhQUExQWFBUUGBgZFxYYGBgYHhgYHBcXGhUYHBogHCggHR4lHBwaITEhJSorLi4uGB8zODMsNygtLisBCgoKDg0OGxAQGiwkICYsLDUsLiwsLCwtLCwsLSwtLCwsLiwsLCwsLCwsKy0sLCwsLCwsLCwsLCwsLCwsLCwsLP/AABEIAKwBJQMBIgACEQEDEQH/xAAcAAABBAMBAAAAAAAAAAAAAAAABAUGBwECAwj/xABJEAACAQIEAgcDCAYHCAMBAAABAgMAEQQSITEFQQYHEyJRYXEygZEUFUJSobHB0SMzcoKS0iRDU2KywvAWFzVEY6Lh8VR0gyX/xAAZAQEBAQEBAQAAAAAAAAAAAAAAAQIDBAX/xAAvEQACAgEDAgQEBgMBAAAAAAAAAQIRAwQSITFRQXGh8BQyYZEFE1KB0eFCscEi/9oADAMBAAIRAxEAPwC8aKKwaAQcc4zDhIWmxEgjjTcnn4ADck+AqtJetuVnvFh07MG4zsczJy20Vjv9IVr1zmSSWKMxgpGuZG3zFiM24sLZbaAmzHxtVZS3FvEm2nqRcjYXGU7/AEj9WoC9uCdZWEnsshOHc8pPZ/jGnxtUxjkDAFSCDsQbg++vK7krq2g8b2pz4J0kxGGN4JnQbkA5lPquq++lg9MUVVPAutrYYqK//Ui/FCfuPuqwuDdIMNiheCVXPNb2YeqnUfCqB0ooooAooooAooooAorBqrsf0ux6z6KPk7O6K+UDZtO8Ra4Fjrvr4UBaVYvVYydJZ+eIZf3FFvW4ApvxfSpSMsmKJB5Z4rfDta1tBbhkHiK1XEKTYMpI3AIqlxxzCD6snqL2+CmuS9I4bd2EqDyWMg+9hGLjyvSiKy7WxCjdlHqRXFuJwj+tT+JfzqlJOPj6OHY22vfT4uK0+fpb92BV9+3p3zSil8A3rNVH0X6WzpOiO36NzbLpa5sBbw1I2q21NZaoGaKKxegM0UXrBYCgM0Vp2q+I+IrBnX6y/EUB0orhh8XG98jq9t8rBretjXegCiiigCiiigCiiigCiiigGTpXwEYyHs75WUhka17EXFvQg1SnTDgc2BAfEL3C4VZF8Tt9mvuNehqb+NcGhxUYjnQOoZXAPJl2NSgeaZcKGkEjEsV2Dage7kfOnaHiZGjajwOo+P8A6q5uN9AcJiLkJ2T/AFk0+I2NV5x3q4xUF2i/TIPDRvhUBFMdhw5LouUHcDYHn+dN6sykMpKkahgbEeBBpbK8keZCWjuCCpHiCCQDsfMU1GFk9gkDwGq8+X8I8lS2t6oJvwLrJxkFlcjEIOUm/uca/G9Wl0S6ZxY26hGjkUAlWsQb39lhvsdwNqoTL3S+wRC7e4XKi/wv5+pp56u+EY6bEdvh2MEmvtqSmUeyWFhe9yPHUnnoB6JornBmyrmtmsM1tr21t5XrpVAUUUUBpKNDfwqgun8EqSsqXjikJdVRmCM2ik5b2BP4+dX+wvUJ6S9FyA00RaR7+y3e7vgvhrbaheKKRZ2ZiZR3iATzsbZfQXyA2pXCyjyp5TobjQ9+x0NtLbgFjrfa5NO2H6IY07RKv+vWt2jNEdhelGvgfhUqi6B4w7lF9wpbD1cTH2p7elG0CEZGPKsmM/6NWFD1aL9OZj8aWw9W2GHtFm9allKthx4ViNyCBpyIKn7jbTx8qv3hcweJGGxUUy4XoThEtaO9vGpFGgAAGgG1RuwDtYVXfTHi+ISEzxPkeE5hoCAD3WuDodwdfCrFIqtusONlhmiitnkKoobYliLrcmwNr6muuJRakn2PDq3kjKDi/HkbOG43iGOiDnFtGoLewigsFC5nuMth3gLX3FRbjsk8uIljWeZ4VtkleQ5WUqCTqeRvp5VP+r7hskMESTZc7NOCFYMMpyaXBI5VX3Rjg2GZsR2sJkMM7oB2jqLLsCAd/f4V8/DN5M0sfY+piwyyNRj1EQ4PHfv4hDcH6Tmxtpy1/wDHnXfo5g8HFI5xYw0qFO7dXJDjYWy7HxPhTXj41SQ9l8maK4sWdc+W3MFt9bE+W1CuDu8EY8QQ3+EGu20x0Z2w2NOGxpkweIRYg2jKbdxh3lyMoDFbkDMOQPOriHWnw1FUHEPIwABYQyd421OiWF6pbHhGa4xUQFtgkn8lSHpNxmDE4IRpOnaoIiAY5Fu9/wBJ3sm2Um1aTJSLx4FxuDFxCXDuHS5F9iCNwQdQfWnGvP3VPxLD4OZzicQYwcpQK0ojLkEOZBYKdLWJ/Cr/AEYEAg3B1BHMVoybUUUUAUUUUAUUUUAUUUUAVi1ZooCP9LujMeMw8qZUErIwjkI9lyO6SRra9Vy3VPiI4UMcqu6r3kOmo8G5++pZjOm8iYnFwiJCMPHI4NzdsqqQD8a7dH+l0uLhVljRH7R0bNmZbLF2lxax8q5LLBuj3T/DtRDH+ZJcceK8VaK0g6AT4mZIXR4CoOeRbrlBNztob2Hwq8+FYPsoo47glFAJAtew3pmm49JkDqqgd0HulyWMImewzoAqpzJJNiLeKmPi7sMihGfPlzAkpl7PtM9t9tMt9+dta0pI4PTzSHysVHMPx6TIXZVZdR7JQg9j2qEjO4KstuYIuNPDHzzPfJ+hz77PbL2XabZr3vpervQ+HmSWiuODlzxox0zKp+IBrtWji1Towxph6M9J0xkc0gjaFYJHiYyFPaj/AFh0Y90eJp+NVx1YcVhiw+KLyKM/Ep0UXF2Z3QLYc97+QBOwoQmCdKsCbWxmGOY2W00ZufAd7U11TpBhCnaDEwGMMFziVCuY7Lmva58KrHqoxGXh2D+USQfJC0gCEfpPlPytDhvpG/ezEWAtpe/LGEmiw3FEm7w4ZjZ3MRzARjGqAvbW+oxzBSdLjMNFU0Ba2C4pBMWWKaORktnCOrFb3tmAOmx38DWeH8ThnDGGWOUKbMY3V7HwNibHyqqcdBLHjnmwmpx8+IwMzKw7jGzwzW2uiiQ+i+dKuhPF8PgcJjRp2fznPEqqdkJQXFuSxgn3Co2krZvHjlkkoQVtllYji8EcayyTRpG1ssjOqqbi4sxNjcVp8+4bIz/KIciEB27RLKTsGN7AnwNUpx/FdjwbiXDHcM2Bmi7I3uWw8kySQm/MgE3tsCBS3pRigw422JIixfydESNdI5cMGQxzITq5JNj9W4HjVMFwLxjDkxgTxEzC8QzreQcygv3vdS6qz6DcY7PFiDG5O2mgjbBTjRHw+RbwoCTlYMCW1uxFzoFqzKAKrPrLdHBAdrh09gXOcXCoPDW2tWZSeXBxt7SK2oOoB1GoPurUZVZxy499fR2VpwTEzQcPkknTK8QnbKNLjskI1udT4+NRnovgo4IWZZTIHbOzMDocouL/AEttT41afTHhMksEiQIrFkKqpsBc8jcgWNVnxDo1JgMNIrt3pO9ckAAnRgDsPTzrz6WG3NOVdf4Pq6GajkT7J/6KwxEq3NrEXNiOeulJI8cQ2+nu91TmbpPCqgJg8OHsLhoFt5m+a5+ApG3S2Q7QwD9mJR+ddW/oeBsYsNxyQENugNrgXF7aDa19tKV9E+OtBjI5pBIUGfNlUsbFWtp+1anL/aHGHRI2A8FjH8tbCbicnswYg+Yjf+Ws2+wTrkaunPGDipu1RJFUxqJM0ZUZgWubbWsVFz4V6G6r41HDcKwdnLxRs5aRpLNkW4GYnL+yLAVS+D6OcVxF45IcQsT2D3BHduL2B0J9auDqs6NHA4aRSrp2kmbLIVLCyqlzl0s2XMBvYi9VAmlFFFaAUUUUAUUUUAUUUzce6T4bCBe3kCljYKAWPmbDWw8aAeaKZeH9LMHMQI8TGWP0S2Rv4WsaeQaAqfFcLkl4lxBQrgSQzBWsbE5Uyi/O5FLuhvEGGGhWZDGYZJVv2eW6tC5UkBRrclb+Q8askrWbVwjh2y3J9/U+tl/FHlxLFKHRRrn9Kr1RCu2McaA2VwUdQ5VAwOD7IEFyFNn3W9wBttdZhmyWYktEHKiTIqizQ2L9xV7mfTNb7NalIFYy1vYeN6lNfL7+xCsK2aEotmbchGVwqphOyuWUkC7DQXub7b23+WDtBJm7mTs/1Y37C/tZM982m9qmdqMtFAr1Kb+X39hPwwWhiB5In+EUpooroeVu3ZhhfQ0m+bof7KP+Bfypi4v03gglMJjmkddwiabA7kgHe2nOmqTrQgH9RPfwIUW/7qtEJl83Q79lHf8AYX8q2OBjIA7NLC9hlWwvvYWqEDrQiP8Ay8oHmR+ANat1mryw7e9yP8lKYJ3FhUXRUVeeiga2ty8tKYelPRSLFRIgVYysiNdQB3b2caf3SbedqjcnWc3LDj3yH+QUkfrPn5YaP+MmsyjuVM6Ycs8U1ODproWQvDYdP0Uen9xfyrd8FGbXjQ2FhdVNhyA00FVmvWXiMrExQKdMt+0PPW4W+lvTXxqd9FukCYyESJow0dfBgBe3lrperRz5HA4CLT9Gmm3dXTW+mnjSmiigCtZHABJ2AufStq4Y79W/7LfcaIETPWjwv/5S/wAD/wAta8a6b8JzNDiZY2KGzI8bNY+9ahHVph8ecGhgGBMPayfrlYyfrDn1Gnp7q6cL+VnG8XTDYOHEh5yrNI4XJcECwINxzr2PBBNrt9f6M7mTXiPGuEQCN3+TntVzR5YxIWX6wCqTbz8qcIuPcPGG+VrJCuH27QBQL/Vta+by3qs+CdFJ8JOiYPFQtj4YLTwTKxQozFl7NrbC42ptg4hFLjcFFPhkw0cWLk+UqhvE+IKjs2ve3LUbUWng+j9++gst/gPTHBYssMPMrMgzMtirZd75SASPSlGB6U4WbDviY5Q0MQYu4B7uUXa4tfQa7VCen8ca8S4Z2AUYgmXMFsCYezN81uW9r+dQHhLNguHPOMzYbiEWJgkGpEc69osL+jDSpHTxmrXjX/Q2eheHY1JokljbMkihlbUXU7HWlNRzq5/4Xgf/AK8f+EVI68slTaNBRRRUAUUUUAUUUGgIF1idKDA6wCbsFZQ0jx9+YgtlEcabIT/aPoL6AnakA6ttrzvc3N9SSTqSb3J89atTp51ZRHNNh3MTu1z2jko7MdAWa5Q3sASSuw00NVJi8HJGzxvoy5kcH2lIurDe1xcjQ8960iHceF/t/Cl3D+NzwH9DPIluSuQP4b2+ymWVbm/e9CR+G9L/AJ4lMYhL3jGylU09Gy5vtqmbJlw/rQx0dszRyj/qJY/FctSbh/XFGbdvhnXxMbq49bHKfvqoAjbbk2A5b2A+JIHvrjIGXcEA8+R1I0Ox1B+BqUWz0Vw7rG4dL/zCxk8pbx/awA+2pNhsUkgzRurr4qwYfEGvJZlrCcQaHvRsyNyKMyG/qpFQbj13RVIdUPTXFSYv5PiJnmRo7gNZjHlFy2b2tbgak/ZV3KahozWsjWBJ5VtWHW4IPOgPOfSri5nxMkqEmNpGKq+6hbroOWovY/WNM/z2uuW9jrYqDrbW3e99Snph0akwzu0ifojI5je+gTX2iPZ2G9R75oQ6qwt6A+/etoCX56J5/wDaPzNZHGD/AHviB/lpcnBh9Y+5Y/5a7Lwdf733fcBQqGc8Xc/W+z+WsHiMh+tTweFKOR+L/nWkmDjG9veR+NKKM0mMdgQVuDuCT+dWF1R41Y8UY00EgsV11tqCNT5/bUQWCEH6F/Ueld+H4nspo5ISAykMN+W4Ol7EfeaNBnpWikXCMaJoUkGmYA28DbUUtrBkK5Ym2Vri4sbjxFta61gigKxwfQvhMhsuGxS68xiEFz61LOG4HDYNpZIo5AZyGeyu1yosNOWlSHLRlrnN55f58eX9mp7H8qr97IF0kwvD8Y6vNh8V2iaCSOKdGt4ZlGorEOC4aMKcL8inMJOYhsPMSX+uWIzZvOp9lotXbHOUVUm36HncMn6l9v7K54HBw3BFmhwuLLuCpkbD4iRsp3UMVuB6V1gxHDvkhwXyTF/JzfuNhcRuWzE5itwb61YNqCtbnkvpd+dnXGq+bn0/kQ8AhjTDwpCrJGqKEVgQQoGgIOt/WnCsBazXLzKwooooAooooAooooDSaIMCrAMpBBBFwQdwRUN471Z4LEXZVaFz9JDz81OlTWigPMXSzo1NgZnjdHMYPcmt3XW1wb6gHkQeYpjV7+B+z/xXraWIMLMAwPIi4+FQ7jvVlgMRciPsXP0ou7r5rsa0pdzO0oJJ7EXupWxFx4EMPXUA632pRhnIAyWbKEAsfqRyJECOYDOHa6jW9qmfH+qDForDDSrOpGgbuMPvB+ykHEeqPHxKGjKTaAlVOVgbbb6+41bROUQnF4drs2VstxY6HQAC7EaAnc35mm83OZuSi/8Ar1+6njGjEwEpiI2XkVlQ7eRP3g1pwXgb4qaOGIkPJpfXTYljYisy4IiZdUfQ/EvOJpFeKJhrICFzobEAEeJt8B4Vf2DwwjQIt7C+5udSSbnnqabuimAlgwkMMzB5I1ClhztsfhTvUOgUUVgmgIV1k4RuwLrqpPfG+uVgpHvNvhVRw8GxMQysshzKAGFhoBpruNz4Vf8AxniOHiX+kyRorbB2AvbwHOtOGcSws+kMkUlhspBIHjbe1N1M1slt3U67lHjh+Ib6Ev8AE48/Gun+zGIcEdi5uLXu17XvuTV+iNeQHwFbaeVWzNlEw9CMSRYQD3gefj60ug6AYo/QUfD8BV0XrN6liyo4urrFHdgPfXfD9W8wmQvJmjOjKOWu9/sq1b0A0FnHA4URIqLsosKUUUUA1dIOPRYNFeXNZmygKLm9ib2uNNPtFRmXrVwQ2EreifCmnrkds2HH0QshHm10J+wD4mqyZIsxDIrG5BuoI3uBr5EGoC2pOtrDD+qkAte7d2m+XrliPsQ39ZE/Oq7TFoh7qINNbKotYabDw+6lox5t4ehA/CtUB+frgxh1WLDKDtcSNzN9nApLJ1r8QP0sMvpEx9d5PCo+YIv7NSfO5/GsrGo2jjH7t6hnciW8J6wuIsmc9nIrXynsgBuRocwrcdYvEQ2scdgdiI1BHhftSR4bVFlntawQeiL+VYlxT2srW9LD7qG07Ll6K9OYcWVRlMMxv+jYqbkC5CsDrpc8tj4VK6858JxEgxMGViWEgO5+q/n46V6IgYlVJ3IF/W1AzpRRRQgUUUUAUUUUBg02cO47DMZgrZexlaJs1l767ga605mqs4fw3AtiuILj2VXE8jIsjlB2bEsHXUXY389AK644KSd+BmTotB5QBckAeJ0rX5QmbJmXN9W4v8N6pnhkT4puwfPLBFBiZMKrFhnAYrEW5nXQeltqU9hw/wCbu37X+m2zZu0bte3vtlve1+dttb3rs9Mlw36Gd5ZWG6RwuJyGI+Ts6ODYG6C7ZRfWlPCuLxYiNJEbSQZlVrBrXIvlv5VV3BY8MI8dLjci4xHkKhmysC8emVL63Ynx3ol4NFFwiHGRqVxAZGEuY3uZCtt7WtR6eN1b6pe/oNzLT4hFBIBHMI2zbK+U39AabeF9GMFhJDJFEkTNoDfmeS3Ol6rLDwNNHiZcQMKZA79o88siyxkbBFA0A5Ab7eVPHQvDfKcVmxj9qcNHB2JLMBdrsjWNiW0G4189KzLTqKbvp74G8tQVmsCs15joFYas0GgKbVRLx1lxeoEjBFbbRSYV9DofM+tWDxrh8faJiZ5CseFBZEU5Rmt3mYjVtNAu2+96Ucb6LYbFENNHdhs6ko1uQzAgketdcH0fijt7clgQDLI8tgRY2zkgXGmnKuUcbVn0tRrIZVBq01Gq4r9ufHyKz4/xebFYd8ZCuIiWKRQJDPpuBbshYDVl1F/Dxrrxzi8kkvCpUmlX5RkzhXIAbtER7KNObDUVN4OguDQOojbJJe6dpJluRa4XNYEDY7jlat06E4MdjaM/0c5ou+/dOcOfpa94A2NZeOT8T0rXaaNJRdK64XRxqnbfR8la4bjuJhHE8k0jFZFRWdixS80iZhfY2AF/MUtXic0WI4fLC8nZ4yOJXTMzAvmEcx7xPeGYG/iNedWHhuieFQzkRA/KL9qGLMGuSx0JsNSTpRwzoph4ChRSezLGMMzOIy3tlQToT41Fil392SX4hp3b2c+S5/8AKXo1aKymxU3a8VUYia0SuV/SN9GVVH2EjS1WJ1czs/D4GdizWYXJJJAdgNT5V2bofhS07dmb4gESnO/eBYMeemo5U58J4ZHh41iiGVFvYXJ3JJ1Ou5rcINSs4avWYsuLZFU7j4LwjT9RbRRRXU+YQLrb4WZMPHKqMxichipNxG479l2bVV5EjW1UnFIwvnHfuSba3Jty5cxbyr1PJGGBDAEHcGq66S4nB4ecx/I2kbTvXCIbgHQ63IuOVAU9HJIdoidb66fgaVxQYltorfE1YS9McOl8vD1uCQf0o0I8wld4+sEDbAov/wCl/wDJWqYsgMXBMa2yAfun86XQ9DMc/wBYeir+Iqbf7yX+jhkH73/quUvWXiPoxRD1DH/OKnIsj8HVpi29ot/Fb7qXRdUsp9p/ixNd5OsjG8lw4/df+etH6x8WEJdoF1GvZk2/7wNdqUUkPRjq3TDurMwOU3sOZ8SasAUydEukceOgEqWBBKut75WHL4WI8iKe6hAooooAooooAooooApvx/BcPOQ00MchXYuisR5XIpwrn2y3tcX2tcUTojOKcPiDhxGgdVyBgoBCfUBtcL5Vw+YsN2na9hF2l758i5r+N7b+dONFW2WhvxXBMPI4kkhidwLZmRWNvC5FbtwmExCExRmIWtGUXILG47trb60topb7gbsVwLDSOJJIIncWszIpOm2pFdl4dEHZxGmdsuZsoucuiXNrmw28KV1rI9gTvYE2G/upufcG1FMGB6X4eSXsSWjkP0JFyn46i/le9PwNZTT6ETT6GaKKKpQorBqneMdbE2Gxk8RSKWJZHRPaUrlJGp+kNDrb86AuOiqZk62cSdlwyj9p2+y1NuO61cdp2bRtfksR0+JFBRfFYvXnabrJ4k39YV9OzX7wab06Y4gu0kskhk0GdXjBK8gWCXsPAG2tC0emqK8+9G+sWePERXdnUsFZZZmYZSRmIB0BA1FX9DIGUMNiL0IdKKKKA1drC55V536Z8RM+MmlF0BkylDZv1YynXlfcEfjXoqqa6e9EnieaZcrxu+crpmjvpqDvcnS3hVQK5+ejyVhe19RqRpf2a1HFnP1viPyp1jwMT6jMNAdNNDex2B5H4UpXhSj6/vdh+NaAxjiT+BPvb861+Wynkfi350+NhYR7RX3sD95rTsoeXZ2/doaGRsTJ6erH8TXP5Q50uhvy0OnpUgtGNh8Ax+4VgFfqn+BvxFAS7qf4gFxLxrZRIL22vbb31cwrzdw6d45kkjDIVIYXA32IOvgbfGvRPD8R2kaPa2ZQbVlkYooooqECiiigCiiigCoX0pywSNLcCwMu+xUEFtfh76mlVh1ur2Y7aWzxdkyLFYe21xmvfW17nyFZlHcjMlYrXrEYxiQJGFKqbksdwCPDxplxPWzNfuQofcw/E1XEWJOIWNI3C9mgUrmZTYADMcu48/Ot/mpucl/UM/3mulAnEnWnjTtEi/uk/fSaTrKx5+nGv7q/iaiKcLTxH8AH311XCrcjPICBfQIPftVopI/94GMb2sUq+nZisHphim/5uU/sn8hUf7JB7Ukh9ZAOdZMMJ5FvWRz9x8qhRTiOkd2F53LXGvevv420q0Oq/jjSCSCRy5Q5gWYsbEbXOu4PxqopMHGbAIV18D95/wBaU9cAxkmGZWhbKQwJJt3gL9035ctLHWlA9B0Un4fihLGrgWzC9KKyCJ9ZnEsTh8E0mFtcG0hO6xlWBdNdGDZTfXS9eZI4WxDgMxcs1u0N7kk2JYnfU3vrXsOeIOpVhcEWI8q8/dNehkuCM0gAMOa6yBfYUsLjLc6BSdRroKAhmFwbMLI4dRzK2a3iVzEfAmuxwLrq1sv1s2UL62QkeprtxLg2IwhjEyGMyKWSzKdjZhdSbEHcedJ5OJMPamWK40PZsxPje1x929C2LG4OR9X1Gd/8y/dWw4GpuST7lA+Ga9McM898udihOjLdRbmQLC3pb86WfN4Y993dDyYkHbxFBY7Lw/DIO84Q+JdR9gtT3wDpucISUxCBQbsveaNyTcnJqwJ8R8aiMeAiF7rmvtmJuvoQR9tbR4NbAKl7G97X9daCy++g/WVheIt2S5o5wCezYGzAWuyNsRrsbHfTS9TavNnQjgLri4nijZSGuG8PTwBr0nQgVGOnnDmfDs0YOZbEgfSXwPoSD7qk9YIvvQFBx9AMUijKhdXA310sNxt4/GlUfQTFn+pA/dHr4VeQFtqgvSbrMgweJfDtFLI0eXMVyAXZQ4Au1z3WHxrcIyk6irJKSjyyJp1dYphYqoB3GlLYerTEfXVfQ/Gn3BdZKSIsgwmICSSJFGx7PvyMbWXva2FyT5V36QdPWwf6/A4lUJssgMTKfDUObX8DY1fyp3Vck/MjV2M0XVg/0pR9tKY+q5fpSk+6l3RXrJgxs4gSKWNmViC2QjTcaMSKnFZnCUHUlRYzUlaIJgOrWGKdZMxYc1Pltb/XIVOUQAADQDYVtRWShRRRQBRRRQBRRRQBUb6dcB+V4ewF3juyfDUf68KklFAea04JLAMrxd/M/fA9pTlIud9CCLeQ8aURYGY7RNXoWXBxtqyKfUULhEGyKPcKtkooIdHsQ5/VE+t6Vw9DsU39UB+7Vwcc43FhTGGR2MpYIsaBiSoudLjlWOHdKMLKsbLMg7T2VZgrHUj2TruDWtsmrrgzvjdWVfB0BxZ5ZfcBS6Hq2xB9p7e+rKXj+FIZhiISEsWPaLYA+zc351svHMMSgE8RMnsDOve1tprrrp61Kl2LuXcgMPVg30pPtpywnVvGpBZybcqlfz7hu9/SIe6QG/SLoTsDrpSdekuHLkdomQIH7XOmSxYra+a97g8qbZdhvj3HXDwhFCjYCwrpXLD4hXUMjB1OoZSCD6EV1rJoK4Y3CLKhRxdW3Fd6KAqLp31eYrESh45M6qLKGBOQc1Go3Ot7X8SaiGI6pMa7cgBt3Qfxr0WzAC5NgNzUU4j04iAQYUDFNJI0alXCoHVGds0hvYZVJuAdq1GEpdERtIrXhvVVisoViBYWvoPfUgwfVL/aS/CuOO6YcXkRJI0w2HjkZVU3zMGZigBLG2htfu818aYW4pxpyP6U12Z0ABjS7J2+YWCC36iS3oPGvZHQyfWUV+5h5F2LCwXVlhE3u32U+4TophI/ZiX361Tn+0HGYSh+UPIWkaNUsspZ1Z1K2yX1KNaxv3TtV6cLeQwxmZQspRTIq6gPlGYDyBvXLPpnhptp32LGe46Q4RE9lVX0FdqKK8xsKKKKAwa86dav/FsVc2F4dfD+jw616LNU51g9AMZiMfNPCivHL2ZHeCkFY0Qgg/s399erRzjHI3J1x/BwzxbjwY6c4zLiMNh8K3Z/JEiWIrlsJ5rBbggg5YVZv3qOGcWn4jLOkk5bCmHESSJZMqx6ph+WYNdTJe/hypz4fwviowMuFkw8RcpkjnzrnVTZCDpqVQtZrg6Dfescd4LxFsP8kwmDigiyhHkEqZ5VUWsbAWB57mulx+XjztfczT68+RDOqA//ANKL9iT/AA16Gqn+rroJjMLjUmnRURVcaOGNyLAWFXBWNZOMslxfgbwJqPIUUUV5DsFFFFAFFFFAFFFFAFFFFAFFFFAMnSLo4mLaAyHuwszFNe/dbWJBBHjpTPjOgKtICkpjjQxlIgtwmTkO9zNySQTrvUzorpHLOPRnOWKEuqIMOr3KEyYhkKRrGbIBnyuXu1iDrtoRtvWsHV0FKEYhhkOpCWYjOWy3zbakag1O6K38Tl7mfh8fYgsfVyoMZM5YRFAg7NR3FkMmVvrE3tfwoHVyofOs5DB86dxSAe0aQArexHeIt5Cp1RU+Iydx+Rj7CHgvD+wiWMtny3uwVUuSST3VAA3pdRRXFu+TqlXAUUUUKM/S7ghxmElw4kMRkAGcC+zBrEXF1NrEX2Jqqv8AdhxRAEjxEXZqSVAllSxIIJy9noSCRv8ASPiau2ivTh1WTEtsar6oxKCl1KZwvVrxU2D4xEANxaWZ7G4N7ZQL3A+FPnD+qx9PlGPncBmbLH3Bd79obsWPezNc6HvN4mrKorUtdml2XkkRY4jdwjgsWGXLGp3ZizMzsWYkuSzEm5JJPqacKzRXlbbds6BRRRUAUUUUAUknw7lyyvlvGVAtez3uHttp4UrooBtiwk4EAM9yhPakov6UZTl2ACG+U3AtuLagjm2CxJjmX5SA7yExOI1/RRlgVTKbhiBcZjve9O1FAJYsO4ldy90aONRHbRWVpC7337wZRb+4KVUUUAUUUUAUUUUAUUUUB//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198" name="AutoShape 6" descr="data:image/jpeg;base64,/9j/4AAQSkZJRgABAQAAAQABAAD/2wCEAAkGBxQTEhQUExQWFBUUGBgZFxYYGBgYHhgYHBcXGhUYHBogHCggHR4lHBwaITEhJSorLi4uGB8zODMsNygtLisBCgoKDg0OGxAQGiwkICYsLDUsLiwsLCwtLCwsLSwtLCwsLiwsLCwsLCwsKy0sLCwsLCwsLCwsLCwsLCwsLCwsLP/AABEIAKwBJQMBIgACEQEDEQH/xAAcAAABBAMBAAAAAAAAAAAAAAAABAUGBwECAwj/xABJEAACAQIEAgcDCAYHCAMBAAABAgMAEQQSITEFQQYHEyJRYXEygZEUFUJSobHB0SMzcoKS0iRDU2KywvAWFzVEY6Lh8VR0gyX/xAAZAQEBAQEBAQAAAAAAAAAAAAAAAQIDBAX/xAAvEQACAgEDAgQEBgMBAAAAAAAAAQIRAwQSITFRQXGh8BQyYZEFE1KB0eFCscEi/9oADAMBAAIRAxEAPwC8aKKwaAQcc4zDhIWmxEgjjTcnn4ADck+AqtJetuVnvFh07MG4zsczJy20Vjv9IVr1zmSSWKMxgpGuZG3zFiM24sLZbaAmzHxtVZS3FvEm2nqRcjYXGU7/AEj9WoC9uCdZWEnsshOHc8pPZ/jGnxtUxjkDAFSCDsQbg++vK7krq2g8b2pz4J0kxGGN4JnQbkA5lPquq++lg9MUVVPAutrYYqK//Ui/FCfuPuqwuDdIMNiheCVXPNb2YeqnUfCqB0ooooAooooAooooAorBqrsf0ux6z6KPk7O6K+UDZtO8Ra4Fjrvr4UBaVYvVYydJZ+eIZf3FFvW4ApvxfSpSMsmKJB5Z4rfDta1tBbhkHiK1XEKTYMpI3AIqlxxzCD6snqL2+CmuS9I4bd2EqDyWMg+9hGLjyvSiKy7WxCjdlHqRXFuJwj+tT+JfzqlJOPj6OHY22vfT4uK0+fpb92BV9+3p3zSil8A3rNVH0X6WzpOiO36NzbLpa5sBbw1I2q21NZaoGaKKxegM0UXrBYCgM0Vp2q+I+IrBnX6y/EUB0orhh8XG98jq9t8rBretjXegCiiigCiiigCiiigCiiigGTpXwEYyHs75WUhka17EXFvQg1SnTDgc2BAfEL3C4VZF8Tt9mvuNehqb+NcGhxUYjnQOoZXAPJl2NSgeaZcKGkEjEsV2Dage7kfOnaHiZGjajwOo+P8A6q5uN9AcJiLkJ2T/AFk0+I2NV5x3q4xUF2i/TIPDRvhUBFMdhw5LouUHcDYHn+dN6sykMpKkahgbEeBBpbK8keZCWjuCCpHiCCQDsfMU1GFk9gkDwGq8+X8I8lS2t6oJvwLrJxkFlcjEIOUm/uca/G9Wl0S6ZxY26hGjkUAlWsQb39lhvsdwNqoTL3S+wRC7e4XKi/wv5+pp56u+EY6bEdvh2MEmvtqSmUeyWFhe9yPHUnnoB6JornBmyrmtmsM1tr21t5XrpVAUUUUBpKNDfwqgun8EqSsqXjikJdVRmCM2ik5b2BP4+dX+wvUJ6S9FyA00RaR7+y3e7vgvhrbaheKKRZ2ZiZR3iATzsbZfQXyA2pXCyjyp5TobjQ9+x0NtLbgFjrfa5NO2H6IY07RKv+vWt2jNEdhelGvgfhUqi6B4w7lF9wpbD1cTH2p7elG0CEZGPKsmM/6NWFD1aL9OZj8aWw9W2GHtFm9allKthx4ViNyCBpyIKn7jbTx8qv3hcweJGGxUUy4XoThEtaO9vGpFGgAAGgG1RuwDtYVXfTHi+ISEzxPkeE5hoCAD3WuDodwdfCrFIqtusONlhmiitnkKoobYliLrcmwNr6muuJRakn2PDq3kjKDi/HkbOG43iGOiDnFtGoLewigsFC5nuMth3gLX3FRbjsk8uIljWeZ4VtkleQ5WUqCTqeRvp5VP+r7hskMESTZc7NOCFYMMpyaXBI5VX3Rjg2GZsR2sJkMM7oB2jqLLsCAd/f4V8/DN5M0sfY+piwyyNRj1EQ4PHfv4hDcH6Tmxtpy1/wDHnXfo5g8HFI5xYw0qFO7dXJDjYWy7HxPhTXj41SQ9l8maK4sWdc+W3MFt9bE+W1CuDu8EY8QQ3+EGu20x0Z2w2NOGxpkweIRYg2jKbdxh3lyMoDFbkDMOQPOriHWnw1FUHEPIwABYQyd421OiWF6pbHhGa4xUQFtgkn8lSHpNxmDE4IRpOnaoIiAY5Fu9/wBJ3sm2Um1aTJSLx4FxuDFxCXDuHS5F9iCNwQdQfWnGvP3VPxLD4OZzicQYwcpQK0ojLkEOZBYKdLWJ/Cr/AEYEAg3B1BHMVoybUUUUAUUUUAUUUUAUUUUAVi1ZooCP9LujMeMw8qZUErIwjkI9lyO6SRra9Vy3VPiI4UMcqu6r3kOmo8G5++pZjOm8iYnFwiJCMPHI4NzdsqqQD8a7dH+l0uLhVljRH7R0bNmZbLF2lxax8q5LLBuj3T/DtRDH+ZJcceK8VaK0g6AT4mZIXR4CoOeRbrlBNztob2Hwq8+FYPsoo47glFAJAtew3pmm49JkDqqgd0HulyWMImewzoAqpzJJNiLeKmPi7sMihGfPlzAkpl7PtM9t9tMt9+dta0pI4PTzSHysVHMPx6TIXZVZdR7JQg9j2qEjO4KstuYIuNPDHzzPfJ+hz77PbL2XabZr3vpervQ+HmSWiuODlzxox0zKp+IBrtWji1Towxph6M9J0xkc0gjaFYJHiYyFPaj/AFh0Y90eJp+NVx1YcVhiw+KLyKM/Ep0UXF2Z3QLYc97+QBOwoQmCdKsCbWxmGOY2W00ZufAd7U11TpBhCnaDEwGMMFziVCuY7Lmva58KrHqoxGXh2D+USQfJC0gCEfpPlPytDhvpG/ezEWAtpe/LGEmiw3FEm7w4ZjZ3MRzARjGqAvbW+oxzBSdLjMNFU0Ba2C4pBMWWKaORktnCOrFb3tmAOmx38DWeH8ThnDGGWOUKbMY3V7HwNibHyqqcdBLHjnmwmpx8+IwMzKw7jGzwzW2uiiQ+i+dKuhPF8PgcJjRp2fznPEqqdkJQXFuSxgn3Co2krZvHjlkkoQVtllYji8EcayyTRpG1ssjOqqbi4sxNjcVp8+4bIz/KIciEB27RLKTsGN7AnwNUpx/FdjwbiXDHcM2Bmi7I3uWw8kySQm/MgE3tsCBS3pRigw422JIixfydESNdI5cMGQxzITq5JNj9W4HjVMFwLxjDkxgTxEzC8QzreQcygv3vdS6qz6DcY7PFiDG5O2mgjbBTjRHw+RbwoCTlYMCW1uxFzoFqzKAKrPrLdHBAdrh09gXOcXCoPDW2tWZSeXBxt7SK2oOoB1GoPurUZVZxy499fR2VpwTEzQcPkknTK8QnbKNLjskI1udT4+NRnovgo4IWZZTIHbOzMDocouL/AEttT41afTHhMksEiQIrFkKqpsBc8jcgWNVnxDo1JgMNIrt3pO9ckAAnRgDsPTzrz6WG3NOVdf4Pq6GajkT7J/6KwxEq3NrEXNiOeulJI8cQ2+nu91TmbpPCqgJg8OHsLhoFt5m+a5+ApG3S2Q7QwD9mJR+ddW/oeBsYsNxyQENugNrgXF7aDa19tKV9E+OtBjI5pBIUGfNlUsbFWtp+1anL/aHGHRI2A8FjH8tbCbicnswYg+Yjf+Ws2+wTrkaunPGDipu1RJFUxqJM0ZUZgWubbWsVFz4V6G6r41HDcKwdnLxRs5aRpLNkW4GYnL+yLAVS+D6OcVxF45IcQsT2D3BHduL2B0J9auDqs6NHA4aRSrp2kmbLIVLCyqlzl0s2XMBvYi9VAmlFFFaAUUUUAUUUUAUUUzce6T4bCBe3kCljYKAWPmbDWw8aAeaKZeH9LMHMQI8TGWP0S2Rv4WsaeQaAqfFcLkl4lxBQrgSQzBWsbE5Uyi/O5FLuhvEGGGhWZDGYZJVv2eW6tC5UkBRrclb+Q8askrWbVwjh2y3J9/U+tl/FHlxLFKHRRrn9Kr1RCu2McaA2VwUdQ5VAwOD7IEFyFNn3W9wBttdZhmyWYktEHKiTIqizQ2L9xV7mfTNb7NalIFYy1vYeN6lNfL7+xCsK2aEotmbchGVwqphOyuWUkC7DQXub7b23+WDtBJm7mTs/1Y37C/tZM982m9qmdqMtFAr1Kb+X39hPwwWhiB5In+EUpooroeVu3ZhhfQ0m+bof7KP+Bfypi4v03gglMJjmkddwiabA7kgHe2nOmqTrQgH9RPfwIUW/7qtEJl83Q79lHf8AYX8q2OBjIA7NLC9hlWwvvYWqEDrQiP8Ay8oHmR+ANat1mryw7e9yP8lKYJ3FhUXRUVeeiga2ty8tKYelPRSLFRIgVYysiNdQB3b2caf3SbedqjcnWc3LDj3yH+QUkfrPn5YaP+MmsyjuVM6Ycs8U1ODproWQvDYdP0Uen9xfyrd8FGbXjQ2FhdVNhyA00FVmvWXiMrExQKdMt+0PPW4W+lvTXxqd9FukCYyESJow0dfBgBe3lrperRz5HA4CLT9Gmm3dXTW+mnjSmiigCtZHABJ2AufStq4Y79W/7LfcaIETPWjwv/5S/wAD/wAta8a6b8JzNDiZY2KGzI8bNY+9ahHVph8ecGhgGBMPayfrlYyfrDn1Gnp7q6cL+VnG8XTDYOHEh5yrNI4XJcECwINxzr2PBBNrt9f6M7mTXiPGuEQCN3+TntVzR5YxIWX6wCqTbz8qcIuPcPGG+VrJCuH27QBQL/Vta+by3qs+CdFJ8JOiYPFQtj4YLTwTKxQozFl7NrbC42ptg4hFLjcFFPhkw0cWLk+UqhvE+IKjs2ve3LUbUWng+j9++gst/gPTHBYssMPMrMgzMtirZd75SASPSlGB6U4WbDviY5Q0MQYu4B7uUXa4tfQa7VCen8ca8S4Z2AUYgmXMFsCYezN81uW9r+dQHhLNguHPOMzYbiEWJgkGpEc69osL+jDSpHTxmrXjX/Q2eheHY1JokljbMkihlbUXU7HWlNRzq5/4Xgf/AK8f+EVI68slTaNBRRRUAUUUUAUUUGgIF1idKDA6wCbsFZQ0jx9+YgtlEcabIT/aPoL6AnakA6ttrzvc3N9SSTqSb3J89atTp51ZRHNNh3MTu1z2jko7MdAWa5Q3sASSuw00NVJi8HJGzxvoy5kcH2lIurDe1xcjQ8960iHceF/t/Cl3D+NzwH9DPIluSuQP4b2+ymWVbm/e9CR+G9L/AJ4lMYhL3jGylU09Gy5vtqmbJlw/rQx0dszRyj/qJY/FctSbh/XFGbdvhnXxMbq49bHKfvqoAjbbk2A5b2A+JIHvrjIGXcEA8+R1I0Ox1B+BqUWz0Vw7rG4dL/zCxk8pbx/awA+2pNhsUkgzRurr4qwYfEGvJZlrCcQaHvRsyNyKMyG/qpFQbj13RVIdUPTXFSYv5PiJnmRo7gNZjHlFy2b2tbgak/ZV3KahozWsjWBJ5VtWHW4IPOgPOfSri5nxMkqEmNpGKq+6hbroOWovY/WNM/z2uuW9jrYqDrbW3e99Snph0akwzu0ifojI5je+gTX2iPZ2G9R75oQ6qwt6A+/etoCX56J5/wDaPzNZHGD/AHviB/lpcnBh9Y+5Y/5a7Lwdf733fcBQqGc8Xc/W+z+WsHiMh+tTweFKOR+L/nWkmDjG9veR+NKKM0mMdgQVuDuCT+dWF1R41Y8UY00EgsV11tqCNT5/bUQWCEH6F/Ueld+H4nspo5ISAykMN+W4Ol7EfeaNBnpWikXCMaJoUkGmYA28DbUUtrBkK5Ym2Vri4sbjxFta61gigKxwfQvhMhsuGxS68xiEFz61LOG4HDYNpZIo5AZyGeyu1yosNOWlSHLRlrnN55f58eX9mp7H8qr97IF0kwvD8Y6vNh8V2iaCSOKdGt4ZlGorEOC4aMKcL8inMJOYhsPMSX+uWIzZvOp9lotXbHOUVUm36HncMn6l9v7K54HBw3BFmhwuLLuCpkbD4iRsp3UMVuB6V1gxHDvkhwXyTF/JzfuNhcRuWzE5itwb61YNqCtbnkvpd+dnXGq+bn0/kQ8AhjTDwpCrJGqKEVgQQoGgIOt/WnCsBazXLzKwooooAooooAooooDSaIMCrAMpBBBFwQdwRUN471Z4LEXZVaFz9JDz81OlTWigPMXSzo1NgZnjdHMYPcmt3XW1wb6gHkQeYpjV7+B+z/xXraWIMLMAwPIi4+FQ7jvVlgMRciPsXP0ou7r5rsa0pdzO0oJJ7EXupWxFx4EMPXUA632pRhnIAyWbKEAsfqRyJECOYDOHa6jW9qmfH+qDForDDSrOpGgbuMPvB+ykHEeqPHxKGjKTaAlVOVgbbb6+41bROUQnF4drs2VstxY6HQAC7EaAnc35mm83OZuSi/8Ar1+6njGjEwEpiI2XkVlQ7eRP3g1pwXgb4qaOGIkPJpfXTYljYisy4IiZdUfQ/EvOJpFeKJhrICFzobEAEeJt8B4Vf2DwwjQIt7C+5udSSbnnqabuimAlgwkMMzB5I1ClhztsfhTvUOgUUVgmgIV1k4RuwLrqpPfG+uVgpHvNvhVRw8GxMQysshzKAGFhoBpruNz4Vf8AxniOHiX+kyRorbB2AvbwHOtOGcSws+kMkUlhspBIHjbe1N1M1slt3U67lHjh+Ib6Ev8AE48/Gun+zGIcEdi5uLXu17XvuTV+iNeQHwFbaeVWzNlEw9CMSRYQD3gefj60ug6AYo/QUfD8BV0XrN6liyo4urrFHdgPfXfD9W8wmQvJmjOjKOWu9/sq1b0A0FnHA4URIqLsosKUUUUA1dIOPRYNFeXNZmygKLm9ib2uNNPtFRmXrVwQ2EreifCmnrkds2HH0QshHm10J+wD4mqyZIsxDIrG5BuoI3uBr5EGoC2pOtrDD+qkAte7d2m+XrliPsQ39ZE/Oq7TFoh7qINNbKotYabDw+6lox5t4ehA/CtUB+frgxh1WLDKDtcSNzN9nApLJ1r8QP0sMvpEx9d5PCo+YIv7NSfO5/GsrGo2jjH7t6hnciW8J6wuIsmc9nIrXynsgBuRocwrcdYvEQ2scdgdiI1BHhftSR4bVFlntawQeiL+VYlxT2srW9LD7qG07Ll6K9OYcWVRlMMxv+jYqbkC5CsDrpc8tj4VK6858JxEgxMGViWEgO5+q/n46V6IgYlVJ3IF/W1AzpRRRQgUUUUAUUUUBg02cO47DMZgrZexlaJs1l767ga605mqs4fw3AtiuILj2VXE8jIsjlB2bEsHXUXY389AK644KSd+BmTotB5QBckAeJ0rX5QmbJmXN9W4v8N6pnhkT4puwfPLBFBiZMKrFhnAYrEW5nXQeltqU9hw/wCbu37X+m2zZu0bte3vtlve1+dttb3rs9Mlw36Gd5ZWG6RwuJyGI+Ts6ODYG6C7ZRfWlPCuLxYiNJEbSQZlVrBrXIvlv5VV3BY8MI8dLjci4xHkKhmysC8emVL63Ynx3ol4NFFwiHGRqVxAZGEuY3uZCtt7WtR6eN1b6pe/oNzLT4hFBIBHMI2zbK+U39AabeF9GMFhJDJFEkTNoDfmeS3Ol6rLDwNNHiZcQMKZA79o88siyxkbBFA0A5Ab7eVPHQvDfKcVmxj9qcNHB2JLMBdrsjWNiW0G4189KzLTqKbvp74G8tQVmsCs15joFYas0GgKbVRLx1lxeoEjBFbbRSYV9DofM+tWDxrh8faJiZ5CseFBZEU5Rmt3mYjVtNAu2+96Ucb6LYbFENNHdhs6ko1uQzAgketdcH0fijt7clgQDLI8tgRY2zkgXGmnKuUcbVn0tRrIZVBq01Gq4r9ufHyKz4/xebFYd8ZCuIiWKRQJDPpuBbshYDVl1F/Dxrrxzi8kkvCpUmlX5RkzhXIAbtER7KNObDUVN4OguDQOojbJJe6dpJluRa4XNYEDY7jlat06E4MdjaM/0c5ou+/dOcOfpa94A2NZeOT8T0rXaaNJRdK64XRxqnbfR8la4bjuJhHE8k0jFZFRWdixS80iZhfY2AF/MUtXic0WI4fLC8nZ4yOJXTMzAvmEcx7xPeGYG/iNedWHhuieFQzkRA/KL9qGLMGuSx0JsNSTpRwzoph4ChRSezLGMMzOIy3tlQToT41Fil392SX4hp3b2c+S5/8AKXo1aKymxU3a8VUYia0SuV/SN9GVVH2EjS1WJ1czs/D4GdizWYXJJJAdgNT5V2bofhS07dmb4gESnO/eBYMeemo5U58J4ZHh41iiGVFvYXJ3JJ1Ou5rcINSs4avWYsuLZFU7j4LwjT9RbRRRXU+YQLrb4WZMPHKqMxichipNxG479l2bVV5EjW1UnFIwvnHfuSba3Jty5cxbyr1PJGGBDAEHcGq66S4nB4ecx/I2kbTvXCIbgHQ63IuOVAU9HJIdoidb66fgaVxQYltorfE1YS9McOl8vD1uCQf0o0I8wld4+sEDbAov/wCl/wDJWqYsgMXBMa2yAfun86XQ9DMc/wBYeir+Iqbf7yX+jhkH73/quUvWXiPoxRD1DH/OKnIsj8HVpi29ot/Fb7qXRdUsp9p/ixNd5OsjG8lw4/df+etH6x8WEJdoF1GvZk2/7wNdqUUkPRjq3TDurMwOU3sOZ8SasAUydEukceOgEqWBBKut75WHL4WI8iKe6hAooooAooooAooooApvx/BcPOQ00MchXYuisR5XIpwrn2y3tcX2tcUTojOKcPiDhxGgdVyBgoBCfUBtcL5Vw+YsN2na9hF2l758i5r+N7b+dONFW2WhvxXBMPI4kkhidwLZmRWNvC5FbtwmExCExRmIWtGUXILG47trb60topb7gbsVwLDSOJJIIncWszIpOm2pFdl4dEHZxGmdsuZsoucuiXNrmw28KV1rI9gTvYE2G/upufcG1FMGB6X4eSXsSWjkP0JFyn46i/le9PwNZTT6ETT6GaKKKpQorBqneMdbE2Gxk8RSKWJZHRPaUrlJGp+kNDrb86AuOiqZk62cSdlwyj9p2+y1NuO61cdp2bRtfksR0+JFBRfFYvXnabrJ4k39YV9OzX7wab06Y4gu0kskhk0GdXjBK8gWCXsPAG2tC0emqK8+9G+sWePERXdnUsFZZZmYZSRmIB0BA1FX9DIGUMNiL0IdKKKKA1drC55V536Z8RM+MmlF0BkylDZv1YynXlfcEfjXoqqa6e9EnieaZcrxu+crpmjvpqDvcnS3hVQK5+ejyVhe19RqRpf2a1HFnP1viPyp1jwMT6jMNAdNNDex2B5H4UpXhSj6/vdh+NaAxjiT+BPvb861+Wynkfi350+NhYR7RX3sD95rTsoeXZ2/doaGRsTJ6erH8TXP5Q50uhvy0OnpUgtGNh8Ax+4VgFfqn+BvxFAS7qf4gFxLxrZRIL22vbb31cwrzdw6d45kkjDIVIYXA32IOvgbfGvRPD8R2kaPa2ZQbVlkYooooqECiiigCiiigCoX0pywSNLcCwMu+xUEFtfh76mlVh1ur2Y7aWzxdkyLFYe21xmvfW17nyFZlHcjMlYrXrEYxiQJGFKqbksdwCPDxplxPWzNfuQofcw/E1XEWJOIWNI3C9mgUrmZTYADMcu48/Ot/mpucl/UM/3mulAnEnWnjTtEi/uk/fSaTrKx5+nGv7q/iaiKcLTxH8AH311XCrcjPICBfQIPftVopI/94GMb2sUq+nZisHphim/5uU/sn8hUf7JB7Ukh9ZAOdZMMJ5FvWRz9x8qhRTiOkd2F53LXGvevv420q0Oq/jjSCSCRy5Q5gWYsbEbXOu4PxqopMHGbAIV18D95/wBaU9cAxkmGZWhbKQwJJt3gL9035ctLHWlA9B0Un4fihLGrgWzC9KKyCJ9ZnEsTh8E0mFtcG0hO6xlWBdNdGDZTfXS9eZI4WxDgMxcs1u0N7kk2JYnfU3vrXsOeIOpVhcEWI8q8/dNehkuCM0gAMOa6yBfYUsLjLc6BSdRroKAhmFwbMLI4dRzK2a3iVzEfAmuxwLrq1sv1s2UL62QkeprtxLg2IwhjEyGMyKWSzKdjZhdSbEHcedJ5OJMPamWK40PZsxPje1x929C2LG4OR9X1Gd/8y/dWw4GpuST7lA+Ga9McM898udihOjLdRbmQLC3pb86WfN4Y993dDyYkHbxFBY7Lw/DIO84Q+JdR9gtT3wDpucISUxCBQbsveaNyTcnJqwJ8R8aiMeAiF7rmvtmJuvoQR9tbR4NbAKl7G97X9daCy++g/WVheIt2S5o5wCezYGzAWuyNsRrsbHfTS9TavNnQjgLri4nijZSGuG8PTwBr0nQgVGOnnDmfDs0YOZbEgfSXwPoSD7qk9YIvvQFBx9AMUijKhdXA310sNxt4/GlUfQTFn+pA/dHr4VeQFtqgvSbrMgweJfDtFLI0eXMVyAXZQ4Au1z3WHxrcIyk6irJKSjyyJp1dYphYqoB3GlLYerTEfXVfQ/Gn3BdZKSIsgwmICSSJFGx7PvyMbWXva2FyT5V36QdPWwf6/A4lUJssgMTKfDUObX8DY1fyp3Vck/MjV2M0XVg/0pR9tKY+q5fpSk+6l3RXrJgxs4gSKWNmViC2QjTcaMSKnFZnCUHUlRYzUlaIJgOrWGKdZMxYc1Pltb/XIVOUQAADQDYVtRWShRRRQBRRRQBRRRQBUb6dcB+V4ewF3juyfDUf68KklFAea04JLAMrxd/M/fA9pTlIud9CCLeQ8aURYGY7RNXoWXBxtqyKfUULhEGyKPcKtkooIdHsQ5/VE+t6Vw9DsU39UB+7Vwcc43FhTGGR2MpYIsaBiSoudLjlWOHdKMLKsbLMg7T2VZgrHUj2TruDWtsmrrgzvjdWVfB0BxZ5ZfcBS6Hq2xB9p7e+rKXj+FIZhiISEsWPaLYA+zc351svHMMSgE8RMnsDOve1tprrrp61Kl2LuXcgMPVg30pPtpywnVvGpBZybcqlfz7hu9/SIe6QG/SLoTsDrpSdekuHLkdomQIH7XOmSxYra+a97g8qbZdhvj3HXDwhFCjYCwrpXLD4hXUMjB1OoZSCD6EV1rJoK4Y3CLKhRxdW3Fd6KAqLp31eYrESh45M6qLKGBOQc1Go3Ot7X8SaiGI6pMa7cgBt3Qfxr0WzAC5NgNzUU4j04iAQYUDFNJI0alXCoHVGds0hvYZVJuAdq1GEpdERtIrXhvVVisoViBYWvoPfUgwfVL/aS/CuOO6YcXkRJI0w2HjkZVU3zMGZigBLG2htfu818aYW4pxpyP6U12Z0ABjS7J2+YWCC36iS3oPGvZHQyfWUV+5h5F2LCwXVlhE3u32U+4TophI/ZiX361Tn+0HGYSh+UPIWkaNUsspZ1Z1K2yX1KNaxv3TtV6cLeQwxmZQspRTIq6gPlGYDyBvXLPpnhptp32LGe46Q4RE9lVX0FdqKK8xsKKKKAwa86dav/FsVc2F4dfD+jw616LNU51g9AMZiMfNPCivHL2ZHeCkFY0Qgg/s399erRzjHI3J1x/BwzxbjwY6c4zLiMNh8K3Z/JEiWIrlsJ5rBbggg5YVZv3qOGcWn4jLOkk5bCmHESSJZMqx6ph+WYNdTJe/hypz4fwviowMuFkw8RcpkjnzrnVTZCDpqVQtZrg6Dfescd4LxFsP8kwmDigiyhHkEqZ5VUWsbAWB57mulx+XjztfczT68+RDOqA//ANKL9iT/AA16Gqn+rroJjMLjUmnRURVcaOGNyLAWFXBWNZOMslxfgbwJqPIUUUV5DsFFFFAFFFFAFFFFAFFFFAFFFFAMnSLo4mLaAyHuwszFNe/dbWJBBHjpTPjOgKtICkpjjQxlIgtwmTkO9zNySQTrvUzorpHLOPRnOWKEuqIMOr3KEyYhkKRrGbIBnyuXu1iDrtoRtvWsHV0FKEYhhkOpCWYjOWy3zbakag1O6K38Tl7mfh8fYgsfVyoMZM5YRFAg7NR3FkMmVvrE3tfwoHVyofOs5DB86dxSAe0aQArexHeIt5Cp1RU+Iydx+Rj7CHgvD+wiWMtny3uwVUuSST3VAA3pdRRXFu+TqlXAUUUUKM/S7ghxmElw4kMRkAGcC+zBrEXF1NrEX2Jqqv8AdhxRAEjxEXZqSVAllSxIIJy9noSCRv8ASPiau2ivTh1WTEtsar6oxKCl1KZwvVrxU2D4xEANxaWZ7G4N7ZQL3A+FPnD+qx9PlGPncBmbLH3Bd79obsWPezNc6HvN4mrKorUtdml2XkkRY4jdwjgsWGXLGp3ZizMzsWYkuSzEm5JJPqacKzRXlbbds6BRRRUAUUUUAUknw7lyyvlvGVAtez3uHttp4UrooBtiwk4EAM9yhPakov6UZTl2ACG+U3AtuLagjm2CxJjmX5SA7yExOI1/RRlgVTKbhiBcZjve9O1FAJYsO4ldy90aONRHbRWVpC7337wZRb+4KVUUUAUUUUAUUUUAUUUUB//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0" name="AutoShape 8" descr="data:image/jpeg;base64,/9j/4AAQSkZJRgABAQAAAQABAAD/2wCEAAkGBxQTEhQUExQWFBUUGBgZFxYYGBgYHhgYHBcXGhUYHBogHCggHR4lHBwaITEhJSorLi4uGB8zODMsNygtLisBCgoKDg0OGxAQGiwkICYsLDUsLiwsLCwtLCwsLSwtLCwsLiwsLCwsLCwsKy0sLCwsLCwsLCwsLCwsLCwsLCwsLP/AABEIAKwBJQMBIgACEQEDEQH/xAAcAAABBAMBAAAAAAAAAAAAAAAABAUGBwECAwj/xABJEAACAQIEAgcDCAYHCAMBAAABAgMAEQQSITEFQQYHEyJRYXEygZEUFUJSobHB0SMzcoKS0iRDU2KywvAWFzVEY6Lh8VR0gyX/xAAZAQEBAQEBAQAAAAAAAAAAAAAAAQIDBAX/xAAvEQACAgEDAgQEBgMBAAAAAAAAAQIRAwQSITFRQXGh8BQyYZEFE1KB0eFCscEi/9oADAMBAAIRAxEAPwC8aKKwaAQcc4zDhIWmxEgjjTcnn4ADck+AqtJetuVnvFh07MG4zsczJy20Vjv9IVr1zmSSWKMxgpGuZG3zFiM24sLZbaAmzHxtVZS3FvEm2nqRcjYXGU7/AEj9WoC9uCdZWEnsshOHc8pPZ/jGnxtUxjkDAFSCDsQbg++vK7krq2g8b2pz4J0kxGGN4JnQbkA5lPquq++lg9MUVVPAutrYYqK//Ui/FCfuPuqwuDdIMNiheCVXPNb2YeqnUfCqB0ooooAooooAooooAorBqrsf0ux6z6KPk7O6K+UDZtO8Ra4Fjrvr4UBaVYvVYydJZ+eIZf3FFvW4ApvxfSpSMsmKJB5Z4rfDta1tBbhkHiK1XEKTYMpI3AIqlxxzCD6snqL2+CmuS9I4bd2EqDyWMg+9hGLjyvSiKy7WxCjdlHqRXFuJwj+tT+JfzqlJOPj6OHY22vfT4uK0+fpb92BV9+3p3zSil8A3rNVH0X6WzpOiO36NzbLpa5sBbw1I2q21NZaoGaKKxegM0UXrBYCgM0Vp2q+I+IrBnX6y/EUB0orhh8XG98jq9t8rBretjXegCiiigCiiigCiiigCiiigGTpXwEYyHs75WUhka17EXFvQg1SnTDgc2BAfEL3C4VZF8Tt9mvuNehqb+NcGhxUYjnQOoZXAPJl2NSgeaZcKGkEjEsV2Dage7kfOnaHiZGjajwOo+P8A6q5uN9AcJiLkJ2T/AFk0+I2NV5x3q4xUF2i/TIPDRvhUBFMdhw5LouUHcDYHn+dN6sykMpKkahgbEeBBpbK8keZCWjuCCpHiCCQDsfMU1GFk9gkDwGq8+X8I8lS2t6oJvwLrJxkFlcjEIOUm/uca/G9Wl0S6ZxY26hGjkUAlWsQb39lhvsdwNqoTL3S+wRC7e4XKi/wv5+pp56u+EY6bEdvh2MEmvtqSmUeyWFhe9yPHUnnoB6JornBmyrmtmsM1tr21t5XrpVAUUUUBpKNDfwqgun8EqSsqXjikJdVRmCM2ik5b2BP4+dX+wvUJ6S9FyA00RaR7+y3e7vgvhrbaheKKRZ2ZiZR3iATzsbZfQXyA2pXCyjyp5TobjQ9+x0NtLbgFjrfa5NO2H6IY07RKv+vWt2jNEdhelGvgfhUqi6B4w7lF9wpbD1cTH2p7elG0CEZGPKsmM/6NWFD1aL9OZj8aWw9W2GHtFm9allKthx4ViNyCBpyIKn7jbTx8qv3hcweJGGxUUy4XoThEtaO9vGpFGgAAGgG1RuwDtYVXfTHi+ISEzxPkeE5hoCAD3WuDodwdfCrFIqtusONlhmiitnkKoobYliLrcmwNr6muuJRakn2PDq3kjKDi/HkbOG43iGOiDnFtGoLewigsFC5nuMth3gLX3FRbjsk8uIljWeZ4VtkleQ5WUqCTqeRvp5VP+r7hskMESTZc7NOCFYMMpyaXBI5VX3Rjg2GZsR2sJkMM7oB2jqLLsCAd/f4V8/DN5M0sfY+piwyyNRj1EQ4PHfv4hDcH6Tmxtpy1/wDHnXfo5g8HFI5xYw0qFO7dXJDjYWy7HxPhTXj41SQ9l8maK4sWdc+W3MFt9bE+W1CuDu8EY8QQ3+EGu20x0Z2w2NOGxpkweIRYg2jKbdxh3lyMoDFbkDMOQPOriHWnw1FUHEPIwABYQyd421OiWF6pbHhGa4xUQFtgkn8lSHpNxmDE4IRpOnaoIiAY5Fu9/wBJ3sm2Um1aTJSLx4FxuDFxCXDuHS5F9iCNwQdQfWnGvP3VPxLD4OZzicQYwcpQK0ojLkEOZBYKdLWJ/Cr/AEYEAg3B1BHMVoybUUUUAUUUUAUUUUAUUUUAVi1ZooCP9LujMeMw8qZUErIwjkI9lyO6SRra9Vy3VPiI4UMcqu6r3kOmo8G5++pZjOm8iYnFwiJCMPHI4NzdsqqQD8a7dH+l0uLhVljRH7R0bNmZbLF2lxax8q5LLBuj3T/DtRDH+ZJcceK8VaK0g6AT4mZIXR4CoOeRbrlBNztob2Hwq8+FYPsoo47glFAJAtew3pmm49JkDqqgd0HulyWMImewzoAqpzJJNiLeKmPi7sMihGfPlzAkpl7PtM9t9tMt9+dta0pI4PTzSHysVHMPx6TIXZVZdR7JQg9j2qEjO4KstuYIuNPDHzzPfJ+hz77PbL2XabZr3vpervQ+HmSWiuODlzxox0zKp+IBrtWji1Towxph6M9J0xkc0gjaFYJHiYyFPaj/AFh0Y90eJp+NVx1YcVhiw+KLyKM/Ep0UXF2Z3QLYc97+QBOwoQmCdKsCbWxmGOY2W00ZufAd7U11TpBhCnaDEwGMMFziVCuY7Lmva58KrHqoxGXh2D+USQfJC0gCEfpPlPytDhvpG/ezEWAtpe/LGEmiw3FEm7w4ZjZ3MRzARjGqAvbW+oxzBSdLjMNFU0Ba2C4pBMWWKaORktnCOrFb3tmAOmx38DWeH8ThnDGGWOUKbMY3V7HwNibHyqqcdBLHjnmwmpx8+IwMzKw7jGzwzW2uiiQ+i+dKuhPF8PgcJjRp2fznPEqqdkJQXFuSxgn3Co2krZvHjlkkoQVtllYji8EcayyTRpG1ssjOqqbi4sxNjcVp8+4bIz/KIciEB27RLKTsGN7AnwNUpx/FdjwbiXDHcM2Bmi7I3uWw8kySQm/MgE3tsCBS3pRigw422JIixfydESNdI5cMGQxzITq5JNj9W4HjVMFwLxjDkxgTxEzC8QzreQcygv3vdS6qz6DcY7PFiDG5O2mgjbBTjRHw+RbwoCTlYMCW1uxFzoFqzKAKrPrLdHBAdrh09gXOcXCoPDW2tWZSeXBxt7SK2oOoB1GoPurUZVZxy499fR2VpwTEzQcPkknTK8QnbKNLjskI1udT4+NRnovgo4IWZZTIHbOzMDocouL/AEttT41afTHhMksEiQIrFkKqpsBc8jcgWNVnxDo1JgMNIrt3pO9ckAAnRgDsPTzrz6WG3NOVdf4Pq6GajkT7J/6KwxEq3NrEXNiOeulJI8cQ2+nu91TmbpPCqgJg8OHsLhoFt5m+a5+ApG3S2Q7QwD9mJR+ddW/oeBsYsNxyQENugNrgXF7aDa19tKV9E+OtBjI5pBIUGfNlUsbFWtp+1anL/aHGHRI2A8FjH8tbCbicnswYg+Yjf+Ws2+wTrkaunPGDipu1RJFUxqJM0ZUZgWubbWsVFz4V6G6r41HDcKwdnLxRs5aRpLNkW4GYnL+yLAVS+D6OcVxF45IcQsT2D3BHduL2B0J9auDqs6NHA4aRSrp2kmbLIVLCyqlzl0s2XMBvYi9VAmlFFFaAUUUUAUUUUAUUUzce6T4bCBe3kCljYKAWPmbDWw8aAeaKZeH9LMHMQI8TGWP0S2Rv4WsaeQaAqfFcLkl4lxBQrgSQzBWsbE5Uyi/O5FLuhvEGGGhWZDGYZJVv2eW6tC5UkBRrclb+Q8askrWbVwjh2y3J9/U+tl/FHlxLFKHRRrn9Kr1RCu2McaA2VwUdQ5VAwOD7IEFyFNn3W9wBttdZhmyWYktEHKiTIqizQ2L9xV7mfTNb7NalIFYy1vYeN6lNfL7+xCsK2aEotmbchGVwqphOyuWUkC7DQXub7b23+WDtBJm7mTs/1Y37C/tZM982m9qmdqMtFAr1Kb+X39hPwwWhiB5In+EUpooroeVu3ZhhfQ0m+bof7KP+Bfypi4v03gglMJjmkddwiabA7kgHe2nOmqTrQgH9RPfwIUW/7qtEJl83Q79lHf8AYX8q2OBjIA7NLC9hlWwvvYWqEDrQiP8Ay8oHmR+ANat1mryw7e9yP8lKYJ3FhUXRUVeeiga2ty8tKYelPRSLFRIgVYysiNdQB3b2caf3SbedqjcnWc3LDj3yH+QUkfrPn5YaP+MmsyjuVM6Ycs8U1ODproWQvDYdP0Uen9xfyrd8FGbXjQ2FhdVNhyA00FVmvWXiMrExQKdMt+0PPW4W+lvTXxqd9FukCYyESJow0dfBgBe3lrperRz5HA4CLT9Gmm3dXTW+mnjSmiigCtZHABJ2AufStq4Y79W/7LfcaIETPWjwv/5S/wAD/wAta8a6b8JzNDiZY2KGzI8bNY+9ahHVph8ecGhgGBMPayfrlYyfrDn1Gnp7q6cL+VnG8XTDYOHEh5yrNI4XJcECwINxzr2PBBNrt9f6M7mTXiPGuEQCN3+TntVzR5YxIWX6wCqTbz8qcIuPcPGG+VrJCuH27QBQL/Vta+by3qs+CdFJ8JOiYPFQtj4YLTwTKxQozFl7NrbC42ptg4hFLjcFFPhkw0cWLk+UqhvE+IKjs2ve3LUbUWng+j9++gst/gPTHBYssMPMrMgzMtirZd75SASPSlGB6U4WbDviY5Q0MQYu4B7uUXa4tfQa7VCen8ca8S4Z2AUYgmXMFsCYezN81uW9r+dQHhLNguHPOMzYbiEWJgkGpEc69osL+jDSpHTxmrXjX/Q2eheHY1JokljbMkihlbUXU7HWlNRzq5/4Xgf/AK8f+EVI68slTaNBRRRUAUUUUAUUUGgIF1idKDA6wCbsFZQ0jx9+YgtlEcabIT/aPoL6AnakA6ttrzvc3N9SSTqSb3J89atTp51ZRHNNh3MTu1z2jko7MdAWa5Q3sASSuw00NVJi8HJGzxvoy5kcH2lIurDe1xcjQ8960iHceF/t/Cl3D+NzwH9DPIluSuQP4b2+ymWVbm/e9CR+G9L/AJ4lMYhL3jGylU09Gy5vtqmbJlw/rQx0dszRyj/qJY/FctSbh/XFGbdvhnXxMbq49bHKfvqoAjbbk2A5b2A+JIHvrjIGXcEA8+R1I0Ox1B+BqUWz0Vw7rG4dL/zCxk8pbx/awA+2pNhsUkgzRurr4qwYfEGvJZlrCcQaHvRsyNyKMyG/qpFQbj13RVIdUPTXFSYv5PiJnmRo7gNZjHlFy2b2tbgak/ZV3KahozWsjWBJ5VtWHW4IPOgPOfSri5nxMkqEmNpGKq+6hbroOWovY/WNM/z2uuW9jrYqDrbW3e99Snph0akwzu0ifojI5je+gTX2iPZ2G9R75oQ6qwt6A+/etoCX56J5/wDaPzNZHGD/AHviB/lpcnBh9Y+5Y/5a7Lwdf733fcBQqGc8Xc/W+z+WsHiMh+tTweFKOR+L/nWkmDjG9veR+NKKM0mMdgQVuDuCT+dWF1R41Y8UY00EgsV11tqCNT5/bUQWCEH6F/Ueld+H4nspo5ISAykMN+W4Ol7EfeaNBnpWikXCMaJoUkGmYA28DbUUtrBkK5Ym2Vri4sbjxFta61gigKxwfQvhMhsuGxS68xiEFz61LOG4HDYNpZIo5AZyGeyu1yosNOWlSHLRlrnN55f58eX9mp7H8qr97IF0kwvD8Y6vNh8V2iaCSOKdGt4ZlGorEOC4aMKcL8inMJOYhsPMSX+uWIzZvOp9lotXbHOUVUm36HncMn6l9v7K54HBw3BFmhwuLLuCpkbD4iRsp3UMVuB6V1gxHDvkhwXyTF/JzfuNhcRuWzE5itwb61YNqCtbnkvpd+dnXGq+bn0/kQ8AhjTDwpCrJGqKEVgQQoGgIOt/WnCsBazXLzKwooooAooooAooooDSaIMCrAMpBBBFwQdwRUN471Z4LEXZVaFz9JDz81OlTWigPMXSzo1NgZnjdHMYPcmt3XW1wb6gHkQeYpjV7+B+z/xXraWIMLMAwPIi4+FQ7jvVlgMRciPsXP0ou7r5rsa0pdzO0oJJ7EXupWxFx4EMPXUA632pRhnIAyWbKEAsfqRyJECOYDOHa6jW9qmfH+qDForDDSrOpGgbuMPvB+ykHEeqPHxKGjKTaAlVOVgbbb6+41bROUQnF4drs2VstxY6HQAC7EaAnc35mm83OZuSi/8Ar1+6njGjEwEpiI2XkVlQ7eRP3g1pwXgb4qaOGIkPJpfXTYljYisy4IiZdUfQ/EvOJpFeKJhrICFzobEAEeJt8B4Vf2DwwjQIt7C+5udSSbnnqabuimAlgwkMMzB5I1ClhztsfhTvUOgUUVgmgIV1k4RuwLrqpPfG+uVgpHvNvhVRw8GxMQysshzKAGFhoBpruNz4Vf8AxniOHiX+kyRorbB2AvbwHOtOGcSws+kMkUlhspBIHjbe1N1M1slt3U67lHjh+Ib6Ev8AE48/Gun+zGIcEdi5uLXu17XvuTV+iNeQHwFbaeVWzNlEw9CMSRYQD3gefj60ug6AYo/QUfD8BV0XrN6liyo4urrFHdgPfXfD9W8wmQvJmjOjKOWu9/sq1b0A0FnHA4URIqLsosKUUUUA1dIOPRYNFeXNZmygKLm9ib2uNNPtFRmXrVwQ2EreifCmnrkds2HH0QshHm10J+wD4mqyZIsxDIrG5BuoI3uBr5EGoC2pOtrDD+qkAte7d2m+XrliPsQ39ZE/Oq7TFoh7qINNbKotYabDw+6lox5t4ehA/CtUB+frgxh1WLDKDtcSNzN9nApLJ1r8QP0sMvpEx9d5PCo+YIv7NSfO5/GsrGo2jjH7t6hnciW8J6wuIsmc9nIrXynsgBuRocwrcdYvEQ2scdgdiI1BHhftSR4bVFlntawQeiL+VYlxT2srW9LD7qG07Ll6K9OYcWVRlMMxv+jYqbkC5CsDrpc8tj4VK6858JxEgxMGViWEgO5+q/n46V6IgYlVJ3IF/W1AzpRRRQgUUUUAUUUUBg02cO47DMZgrZexlaJs1l767ga605mqs4fw3AtiuILj2VXE8jIsjlB2bEsHXUXY389AK644KSd+BmTotB5QBckAeJ0rX5QmbJmXN9W4v8N6pnhkT4puwfPLBFBiZMKrFhnAYrEW5nXQeltqU9hw/wCbu37X+m2zZu0bte3vtlve1+dttb3rs9Mlw36Gd5ZWG6RwuJyGI+Ts6ODYG6C7ZRfWlPCuLxYiNJEbSQZlVrBrXIvlv5VV3BY8MI8dLjci4xHkKhmysC8emVL63Ynx3ol4NFFwiHGRqVxAZGEuY3uZCtt7WtR6eN1b6pe/oNzLT4hFBIBHMI2zbK+U39AabeF9GMFhJDJFEkTNoDfmeS3Ol6rLDwNNHiZcQMKZA79o88siyxkbBFA0A5Ab7eVPHQvDfKcVmxj9qcNHB2JLMBdrsjWNiW0G4189KzLTqKbvp74G8tQVmsCs15joFYas0GgKbVRLx1lxeoEjBFbbRSYV9DofM+tWDxrh8faJiZ5CseFBZEU5Rmt3mYjVtNAu2+96Ucb6LYbFENNHdhs6ko1uQzAgketdcH0fijt7clgQDLI8tgRY2zkgXGmnKuUcbVn0tRrIZVBq01Gq4r9ufHyKz4/xebFYd8ZCuIiWKRQJDPpuBbshYDVl1F/Dxrrxzi8kkvCpUmlX5RkzhXIAbtER7KNObDUVN4OguDQOojbJJe6dpJluRa4XNYEDY7jlat06E4MdjaM/0c5ou+/dOcOfpa94A2NZeOT8T0rXaaNJRdK64XRxqnbfR8la4bjuJhHE8k0jFZFRWdixS80iZhfY2AF/MUtXic0WI4fLC8nZ4yOJXTMzAvmEcx7xPeGYG/iNedWHhuieFQzkRA/KL9qGLMGuSx0JsNSTpRwzoph4ChRSezLGMMzOIy3tlQToT41Fil392SX4hp3b2c+S5/8AKXo1aKymxU3a8VUYia0SuV/SN9GVVH2EjS1WJ1czs/D4GdizWYXJJJAdgNT5V2bofhS07dmb4gESnO/eBYMeemo5U58J4ZHh41iiGVFvYXJ3JJ1Ou5rcINSs4avWYsuLZFU7j4LwjT9RbRRRXU+YQLrb4WZMPHKqMxichipNxG479l2bVV5EjW1UnFIwvnHfuSba3Jty5cxbyr1PJGGBDAEHcGq66S4nB4ecx/I2kbTvXCIbgHQ63IuOVAU9HJIdoidb66fgaVxQYltorfE1YS9McOl8vD1uCQf0o0I8wld4+sEDbAov/wCl/wDJWqYsgMXBMa2yAfun86XQ9DMc/wBYeir+Iqbf7yX+jhkH73/quUvWXiPoxRD1DH/OKnIsj8HVpi29ot/Fb7qXRdUsp9p/ixNd5OsjG8lw4/df+etH6x8WEJdoF1GvZk2/7wNdqUUkPRjq3TDurMwOU3sOZ8SasAUydEukceOgEqWBBKut75WHL4WI8iKe6hAooooAooooAooooApvx/BcPOQ00MchXYuisR5XIpwrn2y3tcX2tcUTojOKcPiDhxGgdVyBgoBCfUBtcL5Vw+YsN2na9hF2l758i5r+N7b+dONFW2WhvxXBMPI4kkhidwLZmRWNvC5FbtwmExCExRmIWtGUXILG47trb60topb7gbsVwLDSOJJIIncWszIpOm2pFdl4dEHZxGmdsuZsoucuiXNrmw28KV1rI9gTvYE2G/upufcG1FMGB6X4eSXsSWjkP0JFyn46i/le9PwNZTT6ETT6GaKKKpQorBqneMdbE2Gxk8RSKWJZHRPaUrlJGp+kNDrb86AuOiqZk62cSdlwyj9p2+y1NuO61cdp2bRtfksR0+JFBRfFYvXnabrJ4k39YV9OzX7wab06Y4gu0kskhk0GdXjBK8gWCXsPAG2tC0emqK8+9G+sWePERXdnUsFZZZmYZSRmIB0BA1FX9DIGUMNiL0IdKKKKA1drC55V536Z8RM+MmlF0BkylDZv1YynXlfcEfjXoqqa6e9EnieaZcrxu+crpmjvpqDvcnS3hVQK5+ejyVhe19RqRpf2a1HFnP1viPyp1jwMT6jMNAdNNDex2B5H4UpXhSj6/vdh+NaAxjiT+BPvb861+Wynkfi350+NhYR7RX3sD95rTsoeXZ2/doaGRsTJ6erH8TXP5Q50uhvy0OnpUgtGNh8Ax+4VgFfqn+BvxFAS7qf4gFxLxrZRIL22vbb31cwrzdw6d45kkjDIVIYXA32IOvgbfGvRPD8R2kaPa2ZQbVlkYooooqECiiigCiiigCoX0pywSNLcCwMu+xUEFtfh76mlVh1ur2Y7aWzxdkyLFYe21xmvfW17nyFZlHcjMlYrXrEYxiQJGFKqbksdwCPDxplxPWzNfuQofcw/E1XEWJOIWNI3C9mgUrmZTYADMcu48/Ot/mpucl/UM/3mulAnEnWnjTtEi/uk/fSaTrKx5+nGv7q/iaiKcLTxH8AH311XCrcjPICBfQIPftVopI/94GMb2sUq+nZisHphim/5uU/sn8hUf7JB7Ukh9ZAOdZMMJ5FvWRz9x8qhRTiOkd2F53LXGvevv420q0Oq/jjSCSCRy5Q5gWYsbEbXOu4PxqopMHGbAIV18D95/wBaU9cAxkmGZWhbKQwJJt3gL9035ctLHWlA9B0Un4fihLGrgWzC9KKyCJ9ZnEsTh8E0mFtcG0hO6xlWBdNdGDZTfXS9eZI4WxDgMxcs1u0N7kk2JYnfU3vrXsOeIOpVhcEWI8q8/dNehkuCM0gAMOa6yBfYUsLjLc6BSdRroKAhmFwbMLI4dRzK2a3iVzEfAmuxwLrq1sv1s2UL62QkeprtxLg2IwhjEyGMyKWSzKdjZhdSbEHcedJ5OJMPamWK40PZsxPje1x929C2LG4OR9X1Gd/8y/dWw4GpuST7lA+Ga9McM898udihOjLdRbmQLC3pb86WfN4Y993dDyYkHbxFBY7Lw/DIO84Q+JdR9gtT3wDpucISUxCBQbsveaNyTcnJqwJ8R8aiMeAiF7rmvtmJuvoQR9tbR4NbAKl7G97X9daCy++g/WVheIt2S5o5wCezYGzAWuyNsRrsbHfTS9TavNnQjgLri4nijZSGuG8PTwBr0nQgVGOnnDmfDs0YOZbEgfSXwPoSD7qk9YIvvQFBx9AMUijKhdXA310sNxt4/GlUfQTFn+pA/dHr4VeQFtqgvSbrMgweJfDtFLI0eXMVyAXZQ4Au1z3WHxrcIyk6irJKSjyyJp1dYphYqoB3GlLYerTEfXVfQ/Gn3BdZKSIsgwmICSSJFGx7PvyMbWXva2FyT5V36QdPWwf6/A4lUJssgMTKfDUObX8DY1fyp3Vck/MjV2M0XVg/0pR9tKY+q5fpSk+6l3RXrJgxs4gSKWNmViC2QjTcaMSKnFZnCUHUlRYzUlaIJgOrWGKdZMxYc1Pltb/XIVOUQAADQDYVtRWShRRRQBRRRQBRRRQBUb6dcB+V4ewF3juyfDUf68KklFAea04JLAMrxd/M/fA9pTlIud9CCLeQ8aURYGY7RNXoWXBxtqyKfUULhEGyKPcKtkooIdHsQ5/VE+t6Vw9DsU39UB+7Vwcc43FhTGGR2MpYIsaBiSoudLjlWOHdKMLKsbLMg7T2VZgrHUj2TruDWtsmrrgzvjdWVfB0BxZ5ZfcBS6Hq2xB9p7e+rKXj+FIZhiISEsWPaLYA+zc351svHMMSgE8RMnsDOve1tprrrp61Kl2LuXcgMPVg30pPtpywnVvGpBZybcqlfz7hu9/SIe6QG/SLoTsDrpSdekuHLkdomQIH7XOmSxYra+a97g8qbZdhvj3HXDwhFCjYCwrpXLD4hXUMjB1OoZSCD6EV1rJoK4Y3CLKhRxdW3Fd6KAqLp31eYrESh45M6qLKGBOQc1Go3Ot7X8SaiGI6pMa7cgBt3Qfxr0WzAC5NgNzUU4j04iAQYUDFNJI0alXCoHVGds0hvYZVJuAdq1GEpdERtIrXhvVVisoViBYWvoPfUgwfVL/aS/CuOO6YcXkRJI0w2HjkZVU3zMGZigBLG2htfu818aYW4pxpyP6U12Z0ABjS7J2+YWCC36iS3oPGvZHQyfWUV+5h5F2LCwXVlhE3u32U+4TophI/ZiX361Tn+0HGYSh+UPIWkaNUsspZ1Z1K2yX1KNaxv3TtV6cLeQwxmZQspRTIq6gPlGYDyBvXLPpnhptp32LGe46Q4RE9lVX0FdqKK8xsKKKKAwa86dav/FsVc2F4dfD+jw616LNU51g9AMZiMfNPCivHL2ZHeCkFY0Qgg/s399erRzjHI3J1x/BwzxbjwY6c4zLiMNh8K3Z/JEiWIrlsJ5rBbggg5YVZv3qOGcWn4jLOkk5bCmHESSJZMqx6ph+WYNdTJe/hypz4fwviowMuFkw8RcpkjnzrnVTZCDpqVQtZrg6Dfescd4LxFsP8kwmDigiyhHkEqZ5VUWsbAWB57mulx+XjztfczT68+RDOqA//ANKL9iT/AA16Gqn+rroJjMLjUmnRURVcaOGNyLAWFXBWNZOMslxfgbwJqPIUUUV5DsFFFFAFFFFAFFFFAFFFFAFFFFAMnSLo4mLaAyHuwszFNe/dbWJBBHjpTPjOgKtICkpjjQxlIgtwmTkO9zNySQTrvUzorpHLOPRnOWKEuqIMOr3KEyYhkKRrGbIBnyuXu1iDrtoRtvWsHV0FKEYhhkOpCWYjOWy3zbakag1O6K38Tl7mfh8fYgsfVyoMZM5YRFAg7NR3FkMmVvrE3tfwoHVyofOs5DB86dxSAe0aQArexHeIt5Cp1RU+Iydx+Rj7CHgvD+wiWMtny3uwVUuSST3VAA3pdRRXFu+TqlXAUUUUKM/S7ghxmElw4kMRkAGcC+zBrEXF1NrEX2Jqqv8AdhxRAEjxEXZqSVAllSxIIJy9noSCRv8ASPiau2ivTh1WTEtsar6oxKCl1KZwvVrxU2D4xEANxaWZ7G4N7ZQL3A+FPnD+qx9PlGPncBmbLH3Bd79obsWPezNc6HvN4mrKorUtdml2XkkRY4jdwjgsWGXLGp3ZizMzsWYkuSzEm5JJPqacKzRXlbbds6BRRRUAUUUUAUknw7lyyvlvGVAtez3uHttp4UrooBtiwk4EAM9yhPakov6UZTl2ACG+U3AtuLagjm2CxJjmX5SA7yExOI1/RRlgVTKbhiBcZjve9O1FAJYsO4ldy90aONRHbRWVpC7337wZRb+4KVUUUAUUUUAUUUUAUUUUB//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3" name="AutoShape 11" descr="data:image/jpeg;base64,/9j/4AAQSkZJRgABAQAAAQABAAD/2wCEAAkGBxQSEhUUEhQUFRUXFxgYFxgYGBgXGBoYFRgXFxYVGBgYHCggGBolHBgXITEhJSkrLi4uFx8zODMsNygtLisBCgoKDg0OGhAQGywkHyQsLCwsLCwsLCwsLCwsLCwsLCwsLCwsLCwsLCwsLCwsLCwsLCwsLCwsLCwsLCwsLCwsLP/AABEIAMYA/wMBIgACEQEDEQH/xAAcAAABBQEBAQAAAAAAAAAAAAAAAgMEBQYHAQj/xABJEAACAQIEAgcFBQQHBgYDAAABAhEAAwQSITEFQQYTIlFhcYEHMkKRoRQjUrHBYnLR8BYzQ4KywtJTkqKj4fFEc3SDw+IVFyT/xAAYAQEBAQEBAAAAAAAAAAAAAAAAAQIDBP/EACQRAQEAAgEEAwACAwAAAAAAAAABAhEDEhMhMUFRYSIyBEKh/9oADAMBAAIRAxEAPwDuNFFFAUUUUBRRRQFFFFAUUUUBRRRQFFFFAUUUUBRRUbH4xbKNcfZfqdgB4k6UEmisKvTO7qYtAcgQZ8PiFNDpxd59T5ZW/wBdTabb+iuf/wBO7ndaP91v9dA6d3f9mh/usPzep1Q6o6BRXP8A+n9wf2afX+Ne/wD7Bb/ZL65h9RNXcNxv6KwB6f3eWHRv3bn/ANZpB9ol0b4P/jI/yU2roVFYFfaK0ScN6C55/seA+dWfRrpicXe6o2Tb7Jac+b3SBEZR3/Smxq6KKKoKKKKAooooCiiigKKKKAooooCiiigKKKKAooooCiiigK5r7ReJXWxSYW3ctoBaFyHfJmZ2ddNDJCoQNvfO9dKrgvts14iP/T2/8d2pXLmzuGO4nXLWKRYNlm1mU6xgddgCuXbTaoq4e/rOEck7E5hB79gPn3VhMNddT2GZSfwsQfLStDYxF+0vavXZO/3jGNtBqRpI7500Iyh8ZZSPLP8AItWj3sQp1w1zTy/P+FH2i8Rm6kqNoZlJnTv8xWet43F3bvV2r2IZ2aAq3Gkn5j5wKlW7nEVuHDRiHuzJRi7N7sxo+0CfTzq6Wc1p250oGkWyD+8p/wC1Pf0i0P3Rnv6xP4wajf0oxp6xjly246zsLlUljEtMgltIndRERTuP47j7HVi4lubqq6Dq1JaWlRH4gT7v7Xeali92/f8Awf0qA0a0xPmB+RpY6YidEcDukH66VW8Z4RjDfvi4od7CobptkZVTIMpAMEgDuHIzTfRZrfWP1qC4MgyggHXMDInnpHPc6HWrpnu8m9Ldul6He3c8DI/IzWg9mHHEu49VhlYpciYgwJO3lWG6QGyXY24twqBUUGCeZ56wRueXM6lfQHi32XiFm7kzwLgicu9tucGjXHy59erX09RWOw/tDw599LqegYfQz9KuMJ0pwlza+g/elP8AEBW3tXNFN2b6uJRlYfskH8qXNB7RRRQFFFE0BRRUDGcaw9r+sv2UPczqD8iZoJ9FUA6Z4LNl+0J5kMF/3yMv1q6w+IW4oZGVlOxUhh6EUDtFRsTxC1bIFy5bQnQBnVSSdgJNSAwOooPaKK8mg9orya9oCmsTiUtqXuMqKN2YhVHLUnQU5XEunHH7uJxFy0xy27N10VBsTbYrnbvYx6fMnOWUxZyzmPt1TGdJsOg7F23cY7KjqfmQdBXMOk3AbuOxBxD3LatlChQpgKskDWZOp1rP2QoEMqn1YH9R9KWV/B2T++f9IrneSVyyzxymqk2+iN622ZWtE8tB89QNawnEuPXCzKwXQkaRyJH8fma2Jv4gbXGP9/8AQmsc/AL2ckoTqTyb8jWbcfbnceMxZ4u6EMFEjXf0nSKkWekdw3C4AVo3zMPrMk+tMYnhd7lauR+6xqamFs/cC9adAAReZD2m5houDKCPDStTLZOmekyxh8UyOtu2rozdoJckToQCMw8DrO9e4nG4m0yvct5SkBc3WnLOqjtnTbkfh8DULhWDtlrZN02ixuSwkBMg7HbG+Zp1G0eNTEwWIxNmx98bjXHuC3ZdxIFtc2fVucsAI5ab1r2zfyIV3i1x2ZiElt9CJ56wddddZqAlpj8S/wDEf8tXvRfCWLnWdeDAyQVYqROafA8t+751WOw+RoI0btL35STE+NNMW3W6ZxTAGE7fewzD0gipXBrbm4lwqcitM6akfCokSddhVY5AYyCR+tXGAxFlUQsVUhpA1J9/tSACQcoBG2tTy6Y4yaq3v9LU+C07ecU0ePX20RUHlLHlyEeFNt0gwqEi1hQwB0ZozHtEgdrMRoE1/e25sP0zu7WrSL2idi27FhpoBrqY3Pypv9dd37NcQ4virZUlihIkEDKd4kTrFde9hXFr1+xievuvdK3VC52LEApMCdhNcO4jjrt9s906xAGigDUwF5DUmth7PsxXq0jPcc+gtpqT5kgetWVcLep2/iHTfAWWZHxNvOpIKgyQQYIMbEGqnEe0rDj+rtu3cWKIp9ZJ+lch6aOyY3EgGPv7v1djWdVb90kW1uMBytqSAP7o0FXqLy6unacX7Sbp9wYW33S1y8fkqprVViOmuJY637kd1u2lpT5M6lvrXJGsXLbQ2jcxIYj94CY8jTz8QcAAQvflAWfGBzptm8323mLxuIv/AAtcHPrcS7ADxXNAqN1TWx272Es/ujMfmNTWBu4pjEknXmanYDHG3pB15gwdf0qbTutXcw9vcvibpOv3dogEecgClYXDPMW8JcWdzccgnxgDWKytzjl3kSPU0zd6Q4gmDeuR3ZjTa9yfDb4vhhjW5btbyZBnzEac9RNM8O4ymEM28ZfZ4922WZNd5X3T55flWXs48blFJie2puT6s8in/wClF1f6tbaxtpP56VTu4tLiuOX8RoFxdydB1jwk+IJ+kV5gjxCws2rgw4GsBjl58iQh27jWTvdJcU39sy/uwn+ECq27dZzLsWPiSfzqbS8rrTe0TE27QS5i8NnAguqB7h8SFBt/IcqzXFem7Pq2LxN3wWbY89wB6Cs9wLh9t7tpLjIoczLNlELMIcwyyzAKCfxa1ExOAYYhrA1cXGt7ZZIYrMfCNJ8BU6vk7mWttRhParj7OiOGUfDe+8+baN/xVGscY+03LlwgBnd3YCYDOxZgJ1iSai43h+FyXbKSb9lC5uSYYpHWKBMad0fkar+ix1bzrnndxzyts8tSKUBSBS5rk5bKAooBoJoCTNOdc3eaZmlcqIau21bcDz2PzGtQL3DjHYcgSTlPaGu++uvnVkRSDVmVjW2auYC6hJUkb+6SN6hG2RuDWzIqNdwqnlW5yVPbFm3JJNLSzJgAnz/6Vo7vCwadwvDwvKlzdOpDw3R0soJuBDzAQN9SZpR6LDncLecj6Cr1BpS5rHVWeus+vR4LqMn1P5itp7OwzYgCTGUiOUAGFn1J0qou7TWy9nlkdfbHcNfPI5b8xW+PdrvwXbFe0uxlx18jncYnzOtZzC49bStmTPmUrEKRqUPxqwGgbUCRIrYe0NM3EcWh/EkettD+dYPHW4EHcGuu3PLcy2fx/EGvktlICjYtm3JltAF7tgKY4eoZgGAI31201M6jT1FJ4ReyuZ2IINLtWsrxyiR5GpMrtm+15jb2HtzkNpdSvYyzEDeFuGJ59YOVUDgqxBEEHUHvFQbulXONAuEXB3qG9edOryZ+dJnCOGW7iFnUsZX4mA1mRoFGwY6uNqRxHqMoVMmYbBMoMqOfVh8xgne4QdedVmMXs+RI+p/jUTC3ctxT3EUtbl8JVszNXnC+FWnt5mUk66lmAgKCTHYXQkf2nOqq/ZAaRswMeB7qjXUPifOrMtxzw91eY9cKQAWRTB1SNCeZW2GzmRsbmk6VWDD2ZGRrjQdWYKikDuWTqfE+lRlt1f8ARrh/WXEGRrlsEPfygnKgnRgIJGmq7kAxUrp7W2GzYLD3btzqi2ItgraZBnUx90Qtz+stlbkmPdIUawao+AgWLVzFMO0JS1PNm0LfzyDVI6R4kYi7bs2GBtoAFylurzsAbj2wwBVNB2dAMpIAmlvh1vXUsDSzYEueWnvT48vVqzl9LnfiKazw6+ttsRlOQq4JJEkXFZS8cx2pmkdGRqfOpWN4ybl52khGS5bC8ghQhdPODSeiGGNxiqxPaOpCiFUsSSSAAACde6s5emb6aJRXtTf/AMPe1ATNG+Vkf6KTUW/ZZDldWQ9zAqfODXNy1SZr0mkE15NEKBr0mm5pVAE0ia9Y15NAua8mvBXoouy1avc1JU0E1EKDV6DTVS8PhZUu7ZEBjMQSSe5QN/GpcpJ5JNot5tIrdezXXEt4M30tWwfq1YjEWcrhND2hryIMEEehBrdeytPv7h/bvf8Ax/wrtw3fl6/8eeKzvtRwiDGYm5nh5sDLpqGtakeWVfnXNuInWPX510/2rqgxzyp6xlsFTplgZg4bv0j5Gue8bwh+0G2glpCwDPa2gHY689q7X2zyq3h2Ee5cCWgWcgkAbnSSAOZipNi8WieQ389atOCYMJiLYw1xvtAcIrHL1bMRqVBEgSQBJMjXs7VXHD5LaODuIjmIzAefu1HPJWYhZk+P51Pw11rcZl0OU66SNNjTdnh1y6CUA3A1ZVljMIuYjM0chJqxui7dtYdGChQrdW0HXs22YE8yNNBzamk/1Q8Tqh9T9aqxbMjxMVaY9SpKHlv8gf1r3B8FvNcRShQkPcXOCoK2lzkid9gNO8U0uN34Fu8QSjryO+hBI7O/oa9ZasuIWr1/E5rihLhSz2dRK9SiIwneQFPrVY7bASSdABqSTsAOdNJPbyK2C2xgcIl2Va5dK3EDAlQ6CEe3ctmMyLdYMr7kaDTWo6LcLuXL7M1piMPluPbYFSTMohkdmYJ1BkLEGRTHSLENisa6qzlc4ENHZKoqOxykqW7EFge1E84pvU26y9M284fFm2147nsp59/89xp0grbXDp/W3zL+C9x8N58mpu+Va5G1rDjXuLAbeMR/M1DGLZFa9r117s2xzVdpHjt9O+uMttcpupt7iNtC2Ftqps5WUsR2muhSQ8/vAD+RSOgLgXGJEgW75I7x1NzSodzD2bS9S4LXipJcNpbaJRI5+PnUnoO6hmznKCtxZgmC9tlBgaxJFavpu+I12UBWaCxHY20bKRkEftA2yRzCHvry6CMO2clpcZCTI6ye2EHgs5jtOUcq9v47qxaFq8SQxZsudR7llRIIE+43f9acvAA3Ye11ZdOrVbiGALywQs5gQhaSR3zXnwwsZ2pM9HWVuulTl3UozPaa9ZB1w7WoLL7uX70dqN9N6a4z9lN7qosm59ptKq27RtlUzL1i3G2uAifnXa4F4v1iyam2MA7pmXLEkf7okzpA9TWo4twTDuHCLbQriLVoG2XlA7hW61XOWddMvOPGq7G8KtXFxC2kuW2wzqozuWV875CSCOwxgHTvFTLjy+Dta9qZuHXQAcsg5Yggnt+7pNIOEfbKTJIEQ2o1IlZEgcq0PEOHKgvrbu4k3LCoWYorWiVXMAMozJpzOnfNSbnAnUApehuqN6DYK2pZCGm6pyh4nfw0rn0cs+l7bJNaYGCrTExBmO+I28aQDV/g7GIGFOKBQqDs2bOURgNIgZAxOngd6VjeFXPs6sRaVMrXlAvANDjN7jLJjuFSdfzGe2oBXrU7jMMbbZSVOgPZMjXxin8Bg84Luctpfebv/ZXxq5WYzdYmNJwGEBBuXCVtLuebH8C+P5VKxBUw98MoiLdlIBC95nYfU+VS7klllO1H3Njkg/2tzu/n0jhmzN1Si/cn7y4RmWfwpOgHj8vDzdVyu3TWlffQdaADKykHvWFy+sQK3XstX75/H7Qf+baX9DWEa4BdzAAANMd0H3Y8NoronswAzHTtdUWP/u3S0fQ17+CeI9HD6qi9rlljimAKAHD23IYCTkuOvYMSD2jpOorC8Vupbxl1rgaGNxQw1ZOsPvwYzdkssSD2pmQK6J7WrFs4kF8wJwwyMomGR7hAI7jJE8pnlXNuk7BrjMIIIU6eIH1/nSu99s8pNvDoACwD2i6ffWyCYEyiq2vWQS2U5G7JOo1prHt//LZAIIDXxOgmHRgxG4PbPfVXw5T11rIQGzCCdgRsfKtBxe1cNgi8uS6MRfDiCAGbq2Mco5jvBnWszw4+4YxmDytat5gttfcujVWn+svKwkQTs0gABASMtP4C1N+yruXm8yNac9pS+VSxhoIYCJB+Dyqgw2Pe0IGVlBk23GZC3JgDs3iCDy2kVa8ExRIw5e3JOIDdf8U5mLodI1LZon4aSLNaN2LLNde8wzC0qsRGhcwqAj8IIk8oWOYpYlLbO13KpuNm7HWy2hIYwRbZidM2+WZlaicUumzfJtsVK7Mp89iNwe7Y0zjuItcQKqKpZgWySMxXRex7qbkkLCkwYEVP0x1teYZiLjN1gvEWbZV9Tlh7ahWn4lBKxqNByqtsW+rRrp0Ll7dszEAD71we+CFEfiY8hVnacNdytaW0ww6gx/adu2wuGY1I003jnVAMe9p3CkFSTmRtUbXmO/8AaEEciKtZXNviN3CoGF1Q5sgWwoIudvVWFzL20AL6ZmUEAQDtA4WnVWjdjtN2bY56mB8zr5Co5f7S6W0UoiyYLZozHM7FoEzoO+FWZMk296MxaOxaEKBzbYx5CFHiTXHPL4Tky+EO5YELYnQdu8311PifoKinFCTfI0HZsr4j4o7hv/2peODKMpjNc7T94k6LPcBpUlOCXrgRgUCx2ZMQBy2iZEeYq4zfkxqqXCrveZutcFlAjSQSDcn8R5etTuioEGY351Kv9HXBzF7ZJzEkk/DAOsGddPCmV4aAJa5ZXycOf+Vmrdx3GsrbNaXTXV7x6a/lTF++qgEzBEjTcSRI9QflTXC+FtcKWrcdbcnfXKgUsSYBIMA7AknSJgVe9N8QliwmEAIeRmRnW71a2/cyuVziSzROWASI1NZxwlYxm5bWdXFBiFRWZiYAAkk+AFTcTgsTaHWGy4CwSQwJWOZyklfOpnRS0uFw93G3RrBWyveTpPqdPIGq3g2AxFzNjOuWwoY5r1wkBmJ1AABzCTEbcvCmomz9riDOrAXHIcguMx7TKZBbvII3qZjeL4i6gS5edkEGCeY2JI1PrVJxfDNaYXV6s23OjWmzW8w95ROqnnlOwPOKcw+JDCud3F8xorvSa+yurCyTcQ23uZALjKREFhE/Knl6V3s+ZlUqbPU5JYJH48sntcqoBShTqq9eX20tjpUAFtthx1YsmzAds2VozGfd1gH3Z8aj8W6Qm7at2VWEW0iNmVSxZPiVtwNBp51RxXoHfTrp3LfCw4Vw7rO0ezbX3j3/ALK+P871flNVhQMolEPu2x/tLn7W8Dz8SKuxxGAAt1YXYPaIjx7DHWnRxAx79g6z/arJ/E2ZdT56fIR5OTj5MrtvHUOXyIiWh9yB97fPcB8Nv9PrCxJGi3GyKNrVuGy+LGQM3mSfKlYx7pmDbTNuetQM3mzMDHgABUMYC5GiE/uw3+AmtYcOXyZUvDR14Jg9tj5kZjP0muj+zK12rp7rVgfPrCa5tgBluazIDac5ytAjvmunezHa+f8AyR8kJ/zV7uGajvw/1UXtivOl6xk+OzcRtJlZAI+TGuVcR92uwe1s5b2DfX+1Gm+vV/xrl3SO8ty8zAEqzCAOyToBGo01Fdb7Z5YhYHBhLJuXOcAfu5gfr+lKxWKDMyozvbJkG5rc0VBq386AVZdKeE4yxbQ37aW0YxHWAssQNYhecRrsfGo17hKJh7d5bhYsSpWBE5QdCNeR5etc5L5288wyntQfZy9zIBq0eneflV6l42bNxEvBQHtHqiJLldVdTuhUySRvNN4G5bs5nuEBjGUEiQumse9r4DYUxgMN9rvZUaJBMkGCZA8+fdSbuX4n8t+EHjF43H6wiMwmJJjtNzOp8zrUjgeFBDXGGiggHxjX5D86XjsEynq4BZSyGJiQxB5bVZYrE2rKKkjsjWdCTvqolhrrt3VnPetQyl9E4viLL9n+9W6otsoUaNbDsJVnGrSQGAOgmKzeP/rG8z+dXHD+FNdtPdVh93qVIMkCDIInv5xUVcF1mIIPuySfLu8ztW74mzz7qdwPC9XbL/Hc0Xy5f6j4CpWItgQNctuCe9nOo9dZ82FLv8RtoTJAgQoPLvJUSw5Dbv76qsbxbKoOR8syCRlBJklgSDm58hXmmOWV2xjhlldo2PSG11YiW9eXoIpl7rj4m8NTGu9TeI4W5bvJavhUfLnYSdM4LBZJ3gD1McqSbBzFo7I+mw/UV6MZZ4dLhZUG1ZJ1ipFvskEiQOW0+tTsLhWuTEAKJZjMCdtgSSeQAJ+Ri46PcLt9epv3bOQDMoYkq7TojKIbLuTpqBzmtfi9va84JhDYs3MRiJUuJIe2SLaoQ9pZXXtysqfxLmU1jWd8diizALnMkKIVEHJRyA2HifGrfp/xM3LothyVRVDKGDILgEHKAoytyYDSZ7qbwo+x4cuR97cgAbmT7q+m58fSscmXTNROXLU6YVxgnE3reEtaW7e8bCBBP90aDxNO8ZY4q5bwOGAFu1v+EFdCzH9mY8SxplD9jsaa4i8Y7zJ/OJ9SabvOcHZ6m3rib3vEakA8h9QPMnurljfpyxpm+mEtF7AvYggwHuBUNrMuzBPeIB5gzvuN6bW05WQRyIMgjkQe471eXmtYC2Fy27uKYSxYB0sqfhUHQt4/pEsY3AX7tsO+GCvGYMgS2zLzLWQQT+8FHjO46WSx0lKw16RUoVQ4K9VzYuzXKlxSAK9C16lOAVGdEhaTcWnwteFaRY6px3FrZtqHcISrKmYsoLALGoVtBruDvsaq8HjsK6N9pbCEZR8aOze9mPuKQfdgATIrMX2ZtLuGYiSQAzwB2RA1I8J8RUS4lqDNq6hjQzm15EggeM+ldrm9N5EXh/vGPwPHqI/Wu49GeEjDWQnxntOe9iAPkAAPSuIcOuRcjmwCjzZ0/Sa+ha3xenTh/qyPtC6MXMdbtmyyh7RYgNoGDASM3wnQf9K4ziOF4izfFs2ryXAdlV82vMG3qw31XevpSvIrrZtrLCVwPFdBuJ40ZmtvI1BvsqHcGFDF7gJjYlRJHdWbxWAvWPubwa2yksUaYkggGDpzIzCZFfUEVXca4FYxaZMRbVxymQy+KsNV9DU0zeKVwnhXFLFjCuFwyXLrh811xmKqVynZRCg6wWHvb1meFm7au5srWwWYjKgUEbSoIylZA2JGnOvpbhnRfCYcL1WHtgrsSM7DWdGeSNdd6lcU4TZxCZL9tbi8gw28VO6nxFNF49x82Wx1l5TeYjO5a4UGpBbM4GoiRImdKe6a3MHCfY8OqKmhYy2bWRmIlWnLzYmCdBvXVj7JcP1ufrrotjUW4QkHuzsDK+YnxrU8N6JYSwQy2VZxs9ybjg94Z5y+kU0zOO6fN3CuIOtq4qE/eLEASsGQ3LQwREGrzo5hsO1259ra51QBORM4lpEZiugETuRXZ+knQPC4uWy9TdOvWWwBJ73XZ/ofGstw32RkMTexIInQW7YzabHNckL5ZTy1qdKTisrmmPawmLz4a0OrDZkDPmAymQdDyy7Fj+gnY7CYriWJW9asM5AVQbS9gBST78hB7x+P1rtnDOg2CskN1C3HGz3Sbrd8jPIXXXQCtEqAaAQKunScbi2B9kuKvv1mJuW7UjnN595nslVB82bv1qt6Q9BjhMR1fWO1u4BlY6dgrDmAIDI8GNirCu+1Q9MuDHE4dgn9YktbPOYIZP7ykj1FLFuE0+eOteyWs3FU5HJIJI7UASCpEiBpM7nvNTLHFFRGCqwO69oEBzHbJABMRIBkTHjNh0rsq+W4o7aiH03XQqfEgHXyPfVBhcKbjBV0nc9w5mud8eXmy/jUvgfDc79a+qqZE823J9N/OrK3FxziLmlu2D1YO2m9315eQqa9tAi2lICRDGfhG4/eO3qTTWKxVmQHdAiwQpIGYj3dDHZX8/LXyZW5XbxW3K7QA4UnFXRLnSzb5gH3QB+Izr3SaYhrBzsOsxd33VGuQHT8tPpsDUq5xSznzzmfa2sEgTpIygyx7x5DvLeIlbq2PvLV+8Uzu6w4FyIBzEG2IIMQYHjWphlfhqY1WyuGbOxF3Ekzr2ltn8R/E/5U3w/hV/FG5fFxJRlL3LlwKwLHst+KJESByip3SLow2DKlh1qsQAwf4iCYyhQ3I1b3+BWFwCXUhMXrnUMbqkCeyZ7Nv4TqSBrvXpxx0744XflL9nvDMHexN3B463be9Ja1dR3UPA7SLlKg6DMDH4u4V0ZvZlgPhS4vlcb/ADTXJeCXbK2S2W+mJRsyXLL2yudSCJW2nZUaTIeQd9a7p0U40MZh0u6BvduKJ7NxdHXUAxOokbEVuYx6eLVmqzlz2X4f4bt8eZRv8oqHe9lv4MT6Nan6hx+VdIop28fp07eP05Zd9meIHu3rTeYdf0NQ73s9xo2FpvJ/9Siuv0VO1iz2cXEn6HY9P/Dt5q1s/k800/CccoINrEgc4DkeuWa7lXkVOzE7E+3KuhHRFrl0XrysiWyCAQVLODIGusDc/Lvjq1eAV7W8cdR0xx6ZoUUUVpoUUUUBRRRQFFFFAUUUUBRRRQFFFFBzLpzwILeBGiXWJBjQM2UXFP0Yetc4wyLh8RkuhymbVVcpmgwVLKCY3GnhX0D0h4WMTYa3s26Huce6f08ia4X0lwhOYlYdScw7mGjD5zWLHHlx8bO9ITg7q5beHWyVntNdZjrA7Slw0gkHYxDaGDULotxW5hywtWrTaDXqeseRpIOsad0TVPh7JcgKCT+zv8qvsD0axQBhGyuNRoYI91oOkju7ifQ80tyu5FVds3De61DDli8NkBU5swygvIA8IjlUriVi5ibq9a5Nwzla47ZoXMxXOUAMAjnpGm8VorHAcXsBeXSD29NBplE6CrBeil+6qreFsZYhyxZ5HOAAJ8Zq9Nbx4qzDcGXTPicKsbKT1hGxgBmbuH8mlYLB2hIe/fCow9wEBrTSTdUlQdGLCDv31uj0Zmc1wCdTktqAT3wdvTvNeXui4fKHv3SFECAqmDyJA1Hhyk95q9Lp2nLuLcNdDsygkyDIgyYYg6jNE666Huq+9mvSL7Digrt9xdhbknRW+C54AEwfAnure4To1h0AGQtH4jPyGw9KkNwbD87No+ag/nTpScFmXVK3YNe1VcGxWgtnSB2fIcvT8qtar0iiiigKKKKAooooCiiigKKKKAooooCiiigKKKKAooooCiiigK577QOjrMxvWkZgwOcKpaCI7UKJg/p410Kimi+XOuieBsrh7bWraqSozmJbOujyTr7wNXZFW3FcN8Y/vfof0+VVdaiSa9G4pQFKivRRXmWvMtKNeTQJKV71de0UCc2XUbjY+NaHAYoXEBG+xHcazr0vBYrqmnkdGHh3+YqWDUUUi3cDAEGQdjS6gKKKKAooooCiiigKKKKAooooCiiigKKKKAooooCiiigKKKKBLoCCDsaz+JslGIPp5Voqi47C5x4jb+FWCirya8cEGI1FeGqFA15NJr1ROwJoPSa8Jp+3g7h+A+un50/b4U/PKKCATSGq5Tgw5sfQR+dPrwq2NwT5n+FNir4VjerOVj2T9D3+VaIUzbwqLsqj0H509WQUUUUBRRRQFFFFAUUUUBRRRQFFFFAUUUUBRRRQFFFFAUUUUBRRRQRMZgFuEGYPeOdN2+EoN5Pr/CiigfTBWxso/P8AOn1UDaiig9ooooCiiigKKKKAooooCiiig//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5" name="AutoShape 13" descr="data:image/jpeg;base64,/9j/4AAQSkZJRgABAQAAAQABAAD/2wCEAAkGBxQSEhUUEhQUFRUXFxgYFxgYGBgXGBoYFRgXFxYVGBgYHCggGBolHBgXITEhJSkrLi4uFx8zODMsNygtLisBCgoKDg0OGhAQGywkHyQsLCwsLCwsLCwsLCwsLCwsLCwsLCwsLCwsLCwsLCwsLCwsLCwsLCwsLCwsLCwsLCwsLP/AABEIAMYA/wMBIgACEQEDEQH/xAAcAAABBQEBAQAAAAAAAAAAAAAAAgMEBQYHAQj/xABJEAACAQIEAgcFBQQHBgYDAAABAhEAAwQSITEFQQYTIlFhcYEHMkKRoRQjUrHBYnLR8BYzQ4KywtJTkqKj4fFEc3SDw+IVFyT/xAAYAQEBAQEBAAAAAAAAAAAAAAAAAQIDBP/EACQRAQEAAgEEAwACAwAAAAAAAAABAhEDEhMhMUFRYSIyBEKh/9oADAMBAAIRAxEAPwDuNFFFAUUUUBRRRQFFFFAUUUUBRRRQFFFFAUUUUBRRUbH4xbKNcfZfqdgB4k6UEmisKvTO7qYtAcgQZ8PiFNDpxd59T5ZW/wBdTabb+iuf/wBO7ndaP91v9dA6d3f9mh/usPzep1Q6o6BRXP8A+n9wf2afX+Ne/wD7Bb/ZL65h9RNXcNxv6KwB6f3eWHRv3bn/ANZpB9ol0b4P/jI/yU2roVFYFfaK0ScN6C55/seA+dWfRrpicXe6o2Tb7Jac+b3SBEZR3/Smxq6KKKoKKKKAooooCiiigKKKKAooooCiiigKKKKAooooCiiigK5r7ReJXWxSYW3ctoBaFyHfJmZ2ddNDJCoQNvfO9dKrgvts14iP/T2/8d2pXLmzuGO4nXLWKRYNlm1mU6xgddgCuXbTaoq4e/rOEck7E5hB79gPn3VhMNddT2GZSfwsQfLStDYxF+0vavXZO/3jGNtBqRpI7500Iyh8ZZSPLP8AItWj3sQp1w1zTy/P+FH2i8Rm6kqNoZlJnTv8xWet43F3bvV2r2IZ2aAq3Gkn5j5wKlW7nEVuHDRiHuzJRi7N7sxo+0CfTzq6Wc1p250oGkWyD+8p/wC1Pf0i0P3Rnv6xP4wajf0oxp6xjly246zsLlUljEtMgltIndRERTuP47j7HVi4lubqq6Dq1JaWlRH4gT7v7Xeali92/f8Awf0qA0a0xPmB+RpY6YidEcDukH66VW8Z4RjDfvi4od7CobptkZVTIMpAMEgDuHIzTfRZrfWP1qC4MgyggHXMDInnpHPc6HWrpnu8m9Ldul6He3c8DI/IzWg9mHHEu49VhlYpciYgwJO3lWG6QGyXY24twqBUUGCeZ56wRueXM6lfQHi32XiFm7kzwLgicu9tucGjXHy59erX09RWOw/tDw599LqegYfQz9KuMJ0pwlza+g/elP8AEBW3tXNFN2b6uJRlYfskH8qXNB7RRRQFFFE0BRRUDGcaw9r+sv2UPczqD8iZoJ9FUA6Z4LNl+0J5kMF/3yMv1q6w+IW4oZGVlOxUhh6EUDtFRsTxC1bIFy5bQnQBnVSSdgJNSAwOooPaKK8mg9orya9oCmsTiUtqXuMqKN2YhVHLUnQU5XEunHH7uJxFy0xy27N10VBsTbYrnbvYx6fMnOWUxZyzmPt1TGdJsOg7F23cY7KjqfmQdBXMOk3AbuOxBxD3LatlChQpgKskDWZOp1rP2QoEMqn1YH9R9KWV/B2T++f9IrneSVyyzxymqk2+iN622ZWtE8tB89QNawnEuPXCzKwXQkaRyJH8fma2Jv4gbXGP9/8AQmsc/AL2ckoTqTyb8jWbcfbnceMxZ4u6EMFEjXf0nSKkWekdw3C4AVo3zMPrMk+tMYnhd7lauR+6xqamFs/cC9adAAReZD2m5houDKCPDStTLZOmekyxh8UyOtu2rozdoJckToQCMw8DrO9e4nG4m0yvct5SkBc3WnLOqjtnTbkfh8DULhWDtlrZN02ixuSwkBMg7HbG+Zp1G0eNTEwWIxNmx98bjXHuC3ZdxIFtc2fVucsAI5ab1r2zfyIV3i1x2ZiElt9CJ56wddddZqAlpj8S/wDEf8tXvRfCWLnWdeDAyQVYqROafA8t+751WOw+RoI0btL35STE+NNMW3W6ZxTAGE7fewzD0gipXBrbm4lwqcitM6akfCokSddhVY5AYyCR+tXGAxFlUQsVUhpA1J9/tSACQcoBG2tTy6Y4yaq3v9LU+C07ecU0ePX20RUHlLHlyEeFNt0gwqEi1hQwB0ZozHtEgdrMRoE1/e25sP0zu7WrSL2idi27FhpoBrqY3Pypv9dd37NcQ4virZUlihIkEDKd4kTrFde9hXFr1+xievuvdK3VC52LEApMCdhNcO4jjrt9s906xAGigDUwF5DUmth7PsxXq0jPcc+gtpqT5kgetWVcLep2/iHTfAWWZHxNvOpIKgyQQYIMbEGqnEe0rDj+rtu3cWKIp9ZJ+lch6aOyY3EgGPv7v1djWdVb90kW1uMBytqSAP7o0FXqLy6unacX7Sbp9wYW33S1y8fkqprVViOmuJY637kd1u2lpT5M6lvrXJGsXLbQ2jcxIYj94CY8jTz8QcAAQvflAWfGBzptm8323mLxuIv/AAtcHPrcS7ADxXNAqN1TWx272Es/ujMfmNTWBu4pjEknXmanYDHG3pB15gwdf0qbTutXcw9vcvibpOv3dogEecgClYXDPMW8JcWdzccgnxgDWKytzjl3kSPU0zd6Q4gmDeuR3ZjTa9yfDb4vhhjW5btbyZBnzEac9RNM8O4ymEM28ZfZ4922WZNd5X3T55flWXs48blFJie2puT6s8in/wClF1f6tbaxtpP56VTu4tLiuOX8RoFxdydB1jwk+IJ+kV5gjxCws2rgw4GsBjl58iQh27jWTvdJcU39sy/uwn+ECq27dZzLsWPiSfzqbS8rrTe0TE27QS5i8NnAguqB7h8SFBt/IcqzXFem7Pq2LxN3wWbY89wB6Cs9wLh9t7tpLjIoczLNlELMIcwyyzAKCfxa1ExOAYYhrA1cXGt7ZZIYrMfCNJ8BU6vk7mWttRhParj7OiOGUfDe+8+baN/xVGscY+03LlwgBnd3YCYDOxZgJ1iSai43h+FyXbKSb9lC5uSYYpHWKBMad0fkar+ix1bzrnndxzyts8tSKUBSBS5rk5bKAooBoJoCTNOdc3eaZmlcqIau21bcDz2PzGtQL3DjHYcgSTlPaGu++uvnVkRSDVmVjW2auYC6hJUkb+6SN6hG2RuDWzIqNdwqnlW5yVPbFm3JJNLSzJgAnz/6Vo7vCwadwvDwvKlzdOpDw3R0soJuBDzAQN9SZpR6LDncLecj6Cr1BpS5rHVWeus+vR4LqMn1P5itp7OwzYgCTGUiOUAGFn1J0qou7TWy9nlkdfbHcNfPI5b8xW+PdrvwXbFe0uxlx18jncYnzOtZzC49bStmTPmUrEKRqUPxqwGgbUCRIrYe0NM3EcWh/EkettD+dYPHW4EHcGuu3PLcy2fx/EGvktlICjYtm3JltAF7tgKY4eoZgGAI31201M6jT1FJ4ReyuZ2IINLtWsrxyiR5GpMrtm+15jb2HtzkNpdSvYyzEDeFuGJ59YOVUDgqxBEEHUHvFQbulXONAuEXB3qG9edOryZ+dJnCOGW7iFnUsZX4mA1mRoFGwY6uNqRxHqMoVMmYbBMoMqOfVh8xgne4QdedVmMXs+RI+p/jUTC3ctxT3EUtbl8JVszNXnC+FWnt5mUk66lmAgKCTHYXQkf2nOqq/ZAaRswMeB7qjXUPifOrMtxzw91eY9cKQAWRTB1SNCeZW2GzmRsbmk6VWDD2ZGRrjQdWYKikDuWTqfE+lRlt1f8ARrh/WXEGRrlsEPfygnKgnRgIJGmq7kAxUrp7W2GzYLD3btzqi2ItgraZBnUx90Qtz+stlbkmPdIUawao+AgWLVzFMO0JS1PNm0LfzyDVI6R4kYi7bs2GBtoAFylurzsAbj2wwBVNB2dAMpIAmlvh1vXUsDSzYEueWnvT48vVqzl9LnfiKazw6+ttsRlOQq4JJEkXFZS8cx2pmkdGRqfOpWN4ybl52khGS5bC8ghQhdPODSeiGGNxiqxPaOpCiFUsSSSAAACde6s5emb6aJRXtTf/AMPe1ATNG+Vkf6KTUW/ZZDldWQ9zAqfODXNy1SZr0mkE15NEKBr0mm5pVAE0ia9Y15NAua8mvBXoouy1avc1JU0E1EKDV6DTVS8PhZUu7ZEBjMQSSe5QN/GpcpJ5JNot5tIrdezXXEt4M30tWwfq1YjEWcrhND2hryIMEEehBrdeytPv7h/bvf8Ax/wrtw3fl6/8eeKzvtRwiDGYm5nh5sDLpqGtakeWVfnXNuInWPX510/2rqgxzyp6xlsFTplgZg4bv0j5Gue8bwh+0G2glpCwDPa2gHY689q7X2zyq3h2Ee5cCWgWcgkAbnSSAOZipNi8WieQ389atOCYMJiLYw1xvtAcIrHL1bMRqVBEgSQBJMjXs7VXHD5LaODuIjmIzAefu1HPJWYhZk+P51Pw11rcZl0OU66SNNjTdnh1y6CUA3A1ZVljMIuYjM0chJqxui7dtYdGChQrdW0HXs22YE8yNNBzamk/1Q8Tqh9T9aqxbMjxMVaY9SpKHlv8gf1r3B8FvNcRShQkPcXOCoK2lzkid9gNO8U0uN34Fu8QSjryO+hBI7O/oa9ZasuIWr1/E5rihLhSz2dRK9SiIwneQFPrVY7bASSdABqSTsAOdNJPbyK2C2xgcIl2Va5dK3EDAlQ6CEe3ctmMyLdYMr7kaDTWo6LcLuXL7M1piMPluPbYFSTMohkdmYJ1BkLEGRTHSLENisa6qzlc4ENHZKoqOxykqW7EFge1E84pvU26y9M284fFm2147nsp59/89xp0grbXDp/W3zL+C9x8N58mpu+Va5G1rDjXuLAbeMR/M1DGLZFa9r117s2xzVdpHjt9O+uMttcpupt7iNtC2Ftqps5WUsR2muhSQ8/vAD+RSOgLgXGJEgW75I7x1NzSodzD2bS9S4LXipJcNpbaJRI5+PnUnoO6hmznKCtxZgmC9tlBgaxJFavpu+I12UBWaCxHY20bKRkEftA2yRzCHvry6CMO2clpcZCTI6ye2EHgs5jtOUcq9v47qxaFq8SQxZsudR7llRIIE+43f9acvAA3Ye11ZdOrVbiGALywQs5gQhaSR3zXnwwsZ2pM9HWVuulTl3UozPaa9ZB1w7WoLL7uX70dqN9N6a4z9lN7qosm59ptKq27RtlUzL1i3G2uAifnXa4F4v1iyam2MA7pmXLEkf7okzpA9TWo4twTDuHCLbQriLVoG2XlA7hW61XOWddMvOPGq7G8KtXFxC2kuW2wzqozuWV875CSCOwxgHTvFTLjy+Dta9qZuHXQAcsg5Yggnt+7pNIOEfbKTJIEQ2o1IlZEgcq0PEOHKgvrbu4k3LCoWYorWiVXMAMozJpzOnfNSbnAnUApehuqN6DYK2pZCGm6pyh4nfw0rn0cs+l7bJNaYGCrTExBmO+I28aQDV/g7GIGFOKBQqDs2bOURgNIgZAxOngd6VjeFXPs6sRaVMrXlAvANDjN7jLJjuFSdfzGe2oBXrU7jMMbbZSVOgPZMjXxin8Bg84Luctpfebv/ZXxq5WYzdYmNJwGEBBuXCVtLuebH8C+P5VKxBUw98MoiLdlIBC95nYfU+VS7klllO1H3Njkg/2tzu/n0jhmzN1Si/cn7y4RmWfwpOgHj8vDzdVyu3TWlffQdaADKykHvWFy+sQK3XstX75/H7Qf+baX9DWEa4BdzAAANMd0H3Y8NoronswAzHTtdUWP/u3S0fQ17+CeI9HD6qi9rlljimAKAHD23IYCTkuOvYMSD2jpOorC8Vupbxl1rgaGNxQw1ZOsPvwYzdkssSD2pmQK6J7WrFs4kF8wJwwyMomGR7hAI7jJE8pnlXNuk7BrjMIIIU6eIH1/nSu99s8pNvDoACwD2i6ffWyCYEyiq2vWQS2U5G7JOo1prHt//LZAIIDXxOgmHRgxG4PbPfVXw5T11rIQGzCCdgRsfKtBxe1cNgi8uS6MRfDiCAGbq2Mco5jvBnWszw4+4YxmDytat5gttfcujVWn+svKwkQTs0gABASMtP4C1N+yruXm8yNac9pS+VSxhoIYCJB+Dyqgw2Pe0IGVlBk23GZC3JgDs3iCDy2kVa8ExRIw5e3JOIDdf8U5mLodI1LZon4aSLNaN2LLNde8wzC0qsRGhcwqAj8IIk8oWOYpYlLbO13KpuNm7HWy2hIYwRbZidM2+WZlaicUumzfJtsVK7Mp89iNwe7Y0zjuItcQKqKpZgWySMxXRex7qbkkLCkwYEVP0x1teYZiLjN1gvEWbZV9Tlh7ahWn4lBKxqNByqtsW+rRrp0Ll7dszEAD71we+CFEfiY8hVnacNdytaW0ww6gx/adu2wuGY1I003jnVAMe9p3CkFSTmRtUbXmO/8AaEEciKtZXNviN3CoGF1Q5sgWwoIudvVWFzL20AL6ZmUEAQDtA4WnVWjdjtN2bY56mB8zr5Co5f7S6W0UoiyYLZozHM7FoEzoO+FWZMk296MxaOxaEKBzbYx5CFHiTXHPL4Tky+EO5YELYnQdu8311PifoKinFCTfI0HZsr4j4o7hv/2peODKMpjNc7T94k6LPcBpUlOCXrgRgUCx2ZMQBy2iZEeYq4zfkxqqXCrveZutcFlAjSQSDcn8R5etTuioEGY351Kv9HXBzF7ZJzEkk/DAOsGddPCmV4aAJa5ZXycOf+Vmrdx3GsrbNaXTXV7x6a/lTF++qgEzBEjTcSRI9QflTXC+FtcKWrcdbcnfXKgUsSYBIMA7AknSJgVe9N8QliwmEAIeRmRnW71a2/cyuVziSzROWASI1NZxwlYxm5bWdXFBiFRWZiYAAkk+AFTcTgsTaHWGy4CwSQwJWOZyklfOpnRS0uFw93G3RrBWyveTpPqdPIGq3g2AxFzNjOuWwoY5r1wkBmJ1AABzCTEbcvCmomz9riDOrAXHIcguMx7TKZBbvII3qZjeL4i6gS5edkEGCeY2JI1PrVJxfDNaYXV6s23OjWmzW8w95ROqnnlOwPOKcw+JDCud3F8xorvSa+yurCyTcQ23uZALjKREFhE/Knl6V3s+ZlUqbPU5JYJH48sntcqoBShTqq9eX20tjpUAFtthx1YsmzAds2VozGfd1gH3Z8aj8W6Qm7at2VWEW0iNmVSxZPiVtwNBp51RxXoHfTrp3LfCw4Vw7rO0ezbX3j3/ALK+P871flNVhQMolEPu2x/tLn7W8Dz8SKuxxGAAt1YXYPaIjx7DHWnRxAx79g6z/arJ/E2ZdT56fIR5OTj5MrtvHUOXyIiWh9yB97fPcB8Nv9PrCxJGi3GyKNrVuGy+LGQM3mSfKlYx7pmDbTNuetQM3mzMDHgABUMYC5GiE/uw3+AmtYcOXyZUvDR14Jg9tj5kZjP0muj+zK12rp7rVgfPrCa5tgBluazIDac5ytAjvmunezHa+f8AyR8kJ/zV7uGajvw/1UXtivOl6xk+OzcRtJlZAI+TGuVcR92uwe1s5b2DfX+1Gm+vV/xrl3SO8ty8zAEqzCAOyToBGo01Fdb7Z5YhYHBhLJuXOcAfu5gfr+lKxWKDMyozvbJkG5rc0VBq386AVZdKeE4yxbQ37aW0YxHWAssQNYhecRrsfGo17hKJh7d5bhYsSpWBE5QdCNeR5etc5L5288wyntQfZy9zIBq0eneflV6l42bNxEvBQHtHqiJLldVdTuhUySRvNN4G5bs5nuEBjGUEiQumse9r4DYUxgMN9rvZUaJBMkGCZA8+fdSbuX4n8t+EHjF43H6wiMwmJJjtNzOp8zrUjgeFBDXGGiggHxjX5D86XjsEynq4BZSyGJiQxB5bVZYrE2rKKkjsjWdCTvqolhrrt3VnPetQyl9E4viLL9n+9W6otsoUaNbDsJVnGrSQGAOgmKzeP/rG8z+dXHD+FNdtPdVh93qVIMkCDIInv5xUVcF1mIIPuySfLu8ztW74mzz7qdwPC9XbL/Hc0Xy5f6j4CpWItgQNctuCe9nOo9dZ82FLv8RtoTJAgQoPLvJUSw5Dbv76qsbxbKoOR8syCRlBJklgSDm58hXmmOWV2xjhlldo2PSG11YiW9eXoIpl7rj4m8NTGu9TeI4W5bvJavhUfLnYSdM4LBZJ3gD1McqSbBzFo7I+mw/UV6MZZ4dLhZUG1ZJ1ipFvskEiQOW0+tTsLhWuTEAKJZjMCdtgSSeQAJ+Ri46PcLt9epv3bOQDMoYkq7TojKIbLuTpqBzmtfi9va84JhDYs3MRiJUuJIe2SLaoQ9pZXXtysqfxLmU1jWd8diizALnMkKIVEHJRyA2HifGrfp/xM3LothyVRVDKGDILgEHKAoytyYDSZ7qbwo+x4cuR97cgAbmT7q+m58fSscmXTNROXLU6YVxgnE3reEtaW7e8bCBBP90aDxNO8ZY4q5bwOGAFu1v+EFdCzH9mY8SxplD9jsaa4i8Y7zJ/OJ9SabvOcHZ6m3rib3vEakA8h9QPMnurljfpyxpm+mEtF7AvYggwHuBUNrMuzBPeIB5gzvuN6bW05WQRyIMgjkQe471eXmtYC2Fy27uKYSxYB0sqfhUHQt4/pEsY3AX7tsO+GCvGYMgS2zLzLWQQT+8FHjO46WSx0lKw16RUoVQ4K9VzYuzXKlxSAK9C16lOAVGdEhaTcWnwteFaRY6px3FrZtqHcISrKmYsoLALGoVtBruDvsaq8HjsK6N9pbCEZR8aOze9mPuKQfdgATIrMX2ZtLuGYiSQAzwB2RA1I8J8RUS4lqDNq6hjQzm15EggeM+ldrm9N5EXh/vGPwPHqI/Wu49GeEjDWQnxntOe9iAPkAAPSuIcOuRcjmwCjzZ0/Sa+ha3xenTh/qyPtC6MXMdbtmyyh7RYgNoGDASM3wnQf9K4ziOF4izfFs2ryXAdlV82vMG3qw31XevpSvIrrZtrLCVwPFdBuJ40ZmtvI1BvsqHcGFDF7gJjYlRJHdWbxWAvWPubwa2yksUaYkggGDpzIzCZFfUEVXca4FYxaZMRbVxymQy+KsNV9DU0zeKVwnhXFLFjCuFwyXLrh811xmKqVynZRCg6wWHvb1meFm7au5srWwWYjKgUEbSoIylZA2JGnOvpbhnRfCYcL1WHtgrsSM7DWdGeSNdd6lcU4TZxCZL9tbi8gw28VO6nxFNF49x82Wx1l5TeYjO5a4UGpBbM4GoiRImdKe6a3MHCfY8OqKmhYy2bWRmIlWnLzYmCdBvXVj7JcP1ufrrotjUW4QkHuzsDK+YnxrU8N6JYSwQy2VZxs9ybjg94Z5y+kU0zOO6fN3CuIOtq4qE/eLEASsGQ3LQwREGrzo5hsO1259ra51QBORM4lpEZiugETuRXZ+knQPC4uWy9TdOvWWwBJ73XZ/ofGstw32RkMTexIInQW7YzabHNckL5ZTy1qdKTisrmmPawmLz4a0OrDZkDPmAymQdDyy7Fj+gnY7CYriWJW9asM5AVQbS9gBST78hB7x+P1rtnDOg2CskN1C3HGz3Sbrd8jPIXXXQCtEqAaAQKunScbi2B9kuKvv1mJuW7UjnN595nslVB82bv1qt6Q9BjhMR1fWO1u4BlY6dgrDmAIDI8GNirCu+1Q9MuDHE4dgn9YktbPOYIZP7ykj1FLFuE0+eOteyWs3FU5HJIJI7UASCpEiBpM7nvNTLHFFRGCqwO69oEBzHbJABMRIBkTHjNh0rsq+W4o7aiH03XQqfEgHXyPfVBhcKbjBV0nc9w5mud8eXmy/jUvgfDc79a+qqZE823J9N/OrK3FxziLmlu2D1YO2m9315eQqa9tAi2lICRDGfhG4/eO3qTTWKxVmQHdAiwQpIGYj3dDHZX8/LXyZW5XbxW3K7QA4UnFXRLnSzb5gH3QB+Izr3SaYhrBzsOsxd33VGuQHT8tPpsDUq5xSznzzmfa2sEgTpIygyx7x5DvLeIlbq2PvLV+8Uzu6w4FyIBzEG2IIMQYHjWphlfhqY1WyuGbOxF3Ekzr2ltn8R/E/5U3w/hV/FG5fFxJRlL3LlwKwLHst+KJESByip3SLow2DKlh1qsQAwf4iCYyhQ3I1b3+BWFwCXUhMXrnUMbqkCeyZ7Nv4TqSBrvXpxx0744XflL9nvDMHexN3B463be9Ja1dR3UPA7SLlKg6DMDH4u4V0ZvZlgPhS4vlcb/ADTXJeCXbK2S2W+mJRsyXLL2yudSCJW2nZUaTIeQd9a7p0U40MZh0u6BvduKJ7NxdHXUAxOokbEVuYx6eLVmqzlz2X4f4bt8eZRv8oqHe9lv4MT6Nan6hx+VdIop28fp07eP05Zd9meIHu3rTeYdf0NQ73s9xo2FpvJ/9Siuv0VO1iz2cXEn6HY9P/Dt5q1s/k800/CccoINrEgc4DkeuWa7lXkVOzE7E+3KuhHRFrl0XrysiWyCAQVLODIGusDc/Lvjq1eAV7W8cdR0xx6ZoUUUVpoUUUUBRRRQFFFFAUUUUBRRRQFFFFBzLpzwILeBGiXWJBjQM2UXFP0Yetc4wyLh8RkuhymbVVcpmgwVLKCY3GnhX0D0h4WMTYa3s26Huce6f08ia4X0lwhOYlYdScw7mGjD5zWLHHlx8bO9ITg7q5beHWyVntNdZjrA7Slw0gkHYxDaGDULotxW5hywtWrTaDXqeseRpIOsad0TVPh7JcgKCT+zv8qvsD0axQBhGyuNRoYI91oOkju7ifQ80tyu5FVds3De61DDli8NkBU5swygvIA8IjlUriVi5ibq9a5Nwzla47ZoXMxXOUAMAjnpGm8VorHAcXsBeXSD29NBplE6CrBeil+6qreFsZYhyxZ5HOAAJ8Zq9Nbx4qzDcGXTPicKsbKT1hGxgBmbuH8mlYLB2hIe/fCow9wEBrTSTdUlQdGLCDv31uj0Zmc1wCdTktqAT3wdvTvNeXui4fKHv3SFECAqmDyJA1Hhyk95q9Lp2nLuLcNdDsygkyDIgyYYg6jNE666Huq+9mvSL7Digrt9xdhbknRW+C54AEwfAnure4To1h0AGQtH4jPyGw9KkNwbD87No+ag/nTpScFmXVK3YNe1VcGxWgtnSB2fIcvT8qtar0iiiigKKKKAooooCiiigKKKKAooooCiiigKKKKAooooCiiigK577QOjrMxvWkZgwOcKpaCI7UKJg/p410Kimi+XOuieBsrh7bWraqSozmJbOujyTr7wNXZFW3FcN8Y/vfof0+VVdaiSa9G4pQFKivRRXmWvMtKNeTQJKV71de0UCc2XUbjY+NaHAYoXEBG+xHcazr0vBYrqmnkdGHh3+YqWDUUUi3cDAEGQdjS6gKKKKAooooCiiigKKKKAooooCiiigKKKKAooooCiiigKKKKBLoCCDsaz+JslGIPp5Voqi47C5x4jb+FWCirya8cEGI1FeGqFA15NJr1ROwJoPSa8Jp+3g7h+A+un50/b4U/PKKCATSGq5Tgw5sfQR+dPrwq2NwT5n+FNir4VjerOVj2T9D3+VaIUzbwqLsqj0H509WQUUUUBRRRQFFFFAUUUUBRRRQFFFFAUUUUBRRRQFFFFAUUUUBRRRQRMZgFuEGYPeOdN2+EoN5Pr/CiigfTBWxso/P8AOn1UDaiig9ooooCiiigKKKKAooooCiiig//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8207" name="AutoShape 15" descr="data:image/jpeg;base64,/9j/4AAQSkZJRgABAQAAAQABAAD/2wCEAAkGBxQSEhUUEhQUFRUXFxgYFxgYGBgXGBoYFRgXFxYVGBgYHCggGBolHBgXITEhJSkrLi4uFx8zODMsNygtLisBCgoKDg0OGhAQGywkHyQsLCwsLCwsLCwsLCwsLCwsLCwsLCwsLCwsLCwsLCwsLCwsLCwsLCwsLCwsLCwsLCwsLP/AABEIAMYA/wMBIgACEQEDEQH/xAAcAAABBQEBAQAAAAAAAAAAAAAAAgMEBQYHAQj/xABJEAACAQIEAgcFBQQHBgYDAAABAhEAAwQSITEFQQYTIlFhcYEHMkKRoRQjUrHBYnLR8BYzQ4KywtJTkqKj4fFEc3SDw+IVFyT/xAAYAQEBAQEBAAAAAAAAAAAAAAAAAQIDBP/EACQRAQEAAgEEAwACAwAAAAAAAAABAhEDEhMhMUFRYSIyBEKh/9oADAMBAAIRAxEAPwDuNFFFAUUUUBRRRQFFFFAUUUUBRRRQFFFFAUUUUBRRUbH4xbKNcfZfqdgB4k6UEmisKvTO7qYtAcgQZ8PiFNDpxd59T5ZW/wBdTabb+iuf/wBO7ndaP91v9dA6d3f9mh/usPzep1Q6o6BRXP8A+n9wf2afX+Ne/wD7Bb/ZL65h9RNXcNxv6KwB6f3eWHRv3bn/ANZpB9ol0b4P/jI/yU2roVFYFfaK0ScN6C55/seA+dWfRrpicXe6o2Tb7Jac+b3SBEZR3/Smxq6KKKoKKKKAooooCiiigKKKKAooooCiiigKKKKAooooCiiigK5r7ReJXWxSYW3ctoBaFyHfJmZ2ddNDJCoQNvfO9dKrgvts14iP/T2/8d2pXLmzuGO4nXLWKRYNlm1mU6xgddgCuXbTaoq4e/rOEck7E5hB79gPn3VhMNddT2GZSfwsQfLStDYxF+0vavXZO/3jGNtBqRpI7500Iyh8ZZSPLP8AItWj3sQp1w1zTy/P+FH2i8Rm6kqNoZlJnTv8xWet43F3bvV2r2IZ2aAq3Gkn5j5wKlW7nEVuHDRiHuzJRi7N7sxo+0CfTzq6Wc1p250oGkWyD+8p/wC1Pf0i0P3Rnv6xP4wajf0oxp6xjly246zsLlUljEtMgltIndRERTuP47j7HVi4lubqq6Dq1JaWlRH4gT7v7Xeali92/f8Awf0qA0a0xPmB+RpY6YidEcDukH66VW8Z4RjDfvi4od7CobptkZVTIMpAMEgDuHIzTfRZrfWP1qC4MgyggHXMDInnpHPc6HWrpnu8m9Ldul6He3c8DI/IzWg9mHHEu49VhlYpciYgwJO3lWG6QGyXY24twqBUUGCeZ56wRueXM6lfQHi32XiFm7kzwLgicu9tucGjXHy59erX09RWOw/tDw599LqegYfQz9KuMJ0pwlza+g/elP8AEBW3tXNFN2b6uJRlYfskH8qXNB7RRRQFFFE0BRRUDGcaw9r+sv2UPczqD8iZoJ9FUA6Z4LNl+0J5kMF/3yMv1q6w+IW4oZGVlOxUhh6EUDtFRsTxC1bIFy5bQnQBnVSSdgJNSAwOooPaKK8mg9orya9oCmsTiUtqXuMqKN2YhVHLUnQU5XEunHH7uJxFy0xy27N10VBsTbYrnbvYx6fMnOWUxZyzmPt1TGdJsOg7F23cY7KjqfmQdBXMOk3AbuOxBxD3LatlChQpgKskDWZOp1rP2QoEMqn1YH9R9KWV/B2T++f9IrneSVyyzxymqk2+iN622ZWtE8tB89QNawnEuPXCzKwXQkaRyJH8fma2Jv4gbXGP9/8AQmsc/AL2ckoTqTyb8jWbcfbnceMxZ4u6EMFEjXf0nSKkWekdw3C4AVo3zMPrMk+tMYnhd7lauR+6xqamFs/cC9adAAReZD2m5houDKCPDStTLZOmekyxh8UyOtu2rozdoJckToQCMw8DrO9e4nG4m0yvct5SkBc3WnLOqjtnTbkfh8DULhWDtlrZN02ixuSwkBMg7HbG+Zp1G0eNTEwWIxNmx98bjXHuC3ZdxIFtc2fVucsAI5ab1r2zfyIV3i1x2ZiElt9CJ56wddddZqAlpj8S/wDEf8tXvRfCWLnWdeDAyQVYqROafA8t+751WOw+RoI0btL35STE+NNMW3W6ZxTAGE7fewzD0gipXBrbm4lwqcitM6akfCokSddhVY5AYyCR+tXGAxFlUQsVUhpA1J9/tSACQcoBG2tTy6Y4yaq3v9LU+C07ecU0ePX20RUHlLHlyEeFNt0gwqEi1hQwB0ZozHtEgdrMRoE1/e25sP0zu7WrSL2idi27FhpoBrqY3Pypv9dd37NcQ4virZUlihIkEDKd4kTrFde9hXFr1+xievuvdK3VC52LEApMCdhNcO4jjrt9s906xAGigDUwF5DUmth7PsxXq0jPcc+gtpqT5kgetWVcLep2/iHTfAWWZHxNvOpIKgyQQYIMbEGqnEe0rDj+rtu3cWKIp9ZJ+lch6aOyY3EgGPv7v1djWdVb90kW1uMBytqSAP7o0FXqLy6unacX7Sbp9wYW33S1y8fkqprVViOmuJY637kd1u2lpT5M6lvrXJGsXLbQ2jcxIYj94CY8jTz8QcAAQvflAWfGBzptm8323mLxuIv/AAtcHPrcS7ADxXNAqN1TWx272Es/ujMfmNTWBu4pjEknXmanYDHG3pB15gwdf0qbTutXcw9vcvibpOv3dogEecgClYXDPMW8JcWdzccgnxgDWKytzjl3kSPU0zd6Q4gmDeuR3ZjTa9yfDb4vhhjW5btbyZBnzEac9RNM8O4ymEM28ZfZ4922WZNd5X3T55flWXs48blFJie2puT6s8in/wClF1f6tbaxtpP56VTu4tLiuOX8RoFxdydB1jwk+IJ+kV5gjxCws2rgw4GsBjl58iQh27jWTvdJcU39sy/uwn+ECq27dZzLsWPiSfzqbS8rrTe0TE27QS5i8NnAguqB7h8SFBt/IcqzXFem7Pq2LxN3wWbY89wB6Cs9wLh9t7tpLjIoczLNlELMIcwyyzAKCfxa1ExOAYYhrA1cXGt7ZZIYrMfCNJ8BU6vk7mWttRhParj7OiOGUfDe+8+baN/xVGscY+03LlwgBnd3YCYDOxZgJ1iSai43h+FyXbKSb9lC5uSYYpHWKBMad0fkar+ix1bzrnndxzyts8tSKUBSBS5rk5bKAooBoJoCTNOdc3eaZmlcqIau21bcDz2PzGtQL3DjHYcgSTlPaGu++uvnVkRSDVmVjW2auYC6hJUkb+6SN6hG2RuDWzIqNdwqnlW5yVPbFm3JJNLSzJgAnz/6Vo7vCwadwvDwvKlzdOpDw3R0soJuBDzAQN9SZpR6LDncLecj6Cr1BpS5rHVWeus+vR4LqMn1P5itp7OwzYgCTGUiOUAGFn1J0qou7TWy9nlkdfbHcNfPI5b8xW+PdrvwXbFe0uxlx18jncYnzOtZzC49bStmTPmUrEKRqUPxqwGgbUCRIrYe0NM3EcWh/EkettD+dYPHW4EHcGuu3PLcy2fx/EGvktlICjYtm3JltAF7tgKY4eoZgGAI31201M6jT1FJ4ReyuZ2IINLtWsrxyiR5GpMrtm+15jb2HtzkNpdSvYyzEDeFuGJ59YOVUDgqxBEEHUHvFQbulXONAuEXB3qG9edOryZ+dJnCOGW7iFnUsZX4mA1mRoFGwY6uNqRxHqMoVMmYbBMoMqOfVh8xgne4QdedVmMXs+RI+p/jUTC3ctxT3EUtbl8JVszNXnC+FWnt5mUk66lmAgKCTHYXQkf2nOqq/ZAaRswMeB7qjXUPifOrMtxzw91eY9cKQAWRTB1SNCeZW2GzmRsbmk6VWDD2ZGRrjQdWYKikDuWTqfE+lRlt1f8ARrh/WXEGRrlsEPfygnKgnRgIJGmq7kAxUrp7W2GzYLD3btzqi2ItgraZBnUx90Qtz+stlbkmPdIUawao+AgWLVzFMO0JS1PNm0LfzyDVI6R4kYi7bs2GBtoAFylurzsAbj2wwBVNB2dAMpIAmlvh1vXUsDSzYEueWnvT48vVqzl9LnfiKazw6+ttsRlOQq4JJEkXFZS8cx2pmkdGRqfOpWN4ybl52khGS5bC8ghQhdPODSeiGGNxiqxPaOpCiFUsSSSAAACde6s5emb6aJRXtTf/AMPe1ATNG+Vkf6KTUW/ZZDldWQ9zAqfODXNy1SZr0mkE15NEKBr0mm5pVAE0ia9Y15NAua8mvBXoouy1avc1JU0E1EKDV6DTVS8PhZUu7ZEBjMQSSe5QN/GpcpJ5JNot5tIrdezXXEt4M30tWwfq1YjEWcrhND2hryIMEEehBrdeytPv7h/bvf8Ax/wrtw3fl6/8eeKzvtRwiDGYm5nh5sDLpqGtakeWVfnXNuInWPX510/2rqgxzyp6xlsFTplgZg4bv0j5Gue8bwh+0G2glpCwDPa2gHY689q7X2zyq3h2Ee5cCWgWcgkAbnSSAOZipNi8WieQ389atOCYMJiLYw1xvtAcIrHL1bMRqVBEgSQBJMjXs7VXHD5LaODuIjmIzAefu1HPJWYhZk+P51Pw11rcZl0OU66SNNjTdnh1y6CUA3A1ZVljMIuYjM0chJqxui7dtYdGChQrdW0HXs22YE8yNNBzamk/1Q8Tqh9T9aqxbMjxMVaY9SpKHlv8gf1r3B8FvNcRShQkPcXOCoK2lzkid9gNO8U0uN34Fu8QSjryO+hBI7O/oa9ZasuIWr1/E5rihLhSz2dRK9SiIwneQFPrVY7bASSdABqSTsAOdNJPbyK2C2xgcIl2Va5dK3EDAlQ6CEe3ctmMyLdYMr7kaDTWo6LcLuXL7M1piMPluPbYFSTMohkdmYJ1BkLEGRTHSLENisa6qzlc4ENHZKoqOxykqW7EFge1E84pvU26y9M284fFm2147nsp59/89xp0grbXDp/W3zL+C9x8N58mpu+Va5G1rDjXuLAbeMR/M1DGLZFa9r117s2xzVdpHjt9O+uMttcpupt7iNtC2Ftqps5WUsR2muhSQ8/vAD+RSOgLgXGJEgW75I7x1NzSodzD2bS9S4LXipJcNpbaJRI5+PnUnoO6hmznKCtxZgmC9tlBgaxJFavpu+I12UBWaCxHY20bKRkEftA2yRzCHvry6CMO2clpcZCTI6ye2EHgs5jtOUcq9v47qxaFq8SQxZsudR7llRIIE+43f9acvAA3Ye11ZdOrVbiGALywQs5gQhaSR3zXnwwsZ2pM9HWVuulTl3UozPaa9ZB1w7WoLL7uX70dqN9N6a4z9lN7qosm59ptKq27RtlUzL1i3G2uAifnXa4F4v1iyam2MA7pmXLEkf7okzpA9TWo4twTDuHCLbQriLVoG2XlA7hW61XOWddMvOPGq7G8KtXFxC2kuW2wzqozuWV875CSCOwxgHTvFTLjy+Dta9qZuHXQAcsg5Yggnt+7pNIOEfbKTJIEQ2o1IlZEgcq0PEOHKgvrbu4k3LCoWYorWiVXMAMozJpzOnfNSbnAnUApehuqN6DYK2pZCGm6pyh4nfw0rn0cs+l7bJNaYGCrTExBmO+I28aQDV/g7GIGFOKBQqDs2bOURgNIgZAxOngd6VjeFXPs6sRaVMrXlAvANDjN7jLJjuFSdfzGe2oBXrU7jMMbbZSVOgPZMjXxin8Bg84Luctpfebv/ZXxq5WYzdYmNJwGEBBuXCVtLuebH8C+P5VKxBUw98MoiLdlIBC95nYfU+VS7klllO1H3Njkg/2tzu/n0jhmzN1Si/cn7y4RmWfwpOgHj8vDzdVyu3TWlffQdaADKykHvWFy+sQK3XstX75/H7Qf+baX9DWEa4BdzAAANMd0H3Y8NoronswAzHTtdUWP/u3S0fQ17+CeI9HD6qi9rlljimAKAHD23IYCTkuOvYMSD2jpOorC8Vupbxl1rgaGNxQw1ZOsPvwYzdkssSD2pmQK6J7WrFs4kF8wJwwyMomGR7hAI7jJE8pnlXNuk7BrjMIIIU6eIH1/nSu99s8pNvDoACwD2i6ffWyCYEyiq2vWQS2U5G7JOo1prHt//LZAIIDXxOgmHRgxG4PbPfVXw5T11rIQGzCCdgRsfKtBxe1cNgi8uS6MRfDiCAGbq2Mco5jvBnWszw4+4YxmDytat5gttfcujVWn+svKwkQTs0gABASMtP4C1N+yruXm8yNac9pS+VSxhoIYCJB+Dyqgw2Pe0IGVlBk23GZC3JgDs3iCDy2kVa8ExRIw5e3JOIDdf8U5mLodI1LZon4aSLNaN2LLNde8wzC0qsRGhcwqAj8IIk8oWOYpYlLbO13KpuNm7HWy2hIYwRbZidM2+WZlaicUumzfJtsVK7Mp89iNwe7Y0zjuItcQKqKpZgWySMxXRex7qbkkLCkwYEVP0x1teYZiLjN1gvEWbZV9Tlh7ahWn4lBKxqNByqtsW+rRrp0Ll7dszEAD71we+CFEfiY8hVnacNdytaW0ww6gx/adu2wuGY1I003jnVAMe9p3CkFSTmRtUbXmO/8AaEEciKtZXNviN3CoGF1Q5sgWwoIudvVWFzL20AL6ZmUEAQDtA4WnVWjdjtN2bY56mB8zr5Co5f7S6W0UoiyYLZozHM7FoEzoO+FWZMk296MxaOxaEKBzbYx5CFHiTXHPL4Tky+EO5YELYnQdu8311PifoKinFCTfI0HZsr4j4o7hv/2peODKMpjNc7T94k6LPcBpUlOCXrgRgUCx2ZMQBy2iZEeYq4zfkxqqXCrveZutcFlAjSQSDcn8R5etTuioEGY351Kv9HXBzF7ZJzEkk/DAOsGddPCmV4aAJa5ZXycOf+Vmrdx3GsrbNaXTXV7x6a/lTF++qgEzBEjTcSRI9QflTXC+FtcKWrcdbcnfXKgUsSYBIMA7AknSJgVe9N8QliwmEAIeRmRnW71a2/cyuVziSzROWASI1NZxwlYxm5bWdXFBiFRWZiYAAkk+AFTcTgsTaHWGy4CwSQwJWOZyklfOpnRS0uFw93G3RrBWyveTpPqdPIGq3g2AxFzNjOuWwoY5r1wkBmJ1AABzCTEbcvCmomz9riDOrAXHIcguMx7TKZBbvII3qZjeL4i6gS5edkEGCeY2JI1PrVJxfDNaYXV6s23OjWmzW8w95ROqnnlOwPOKcw+JDCud3F8xorvSa+yurCyTcQ23uZALjKREFhE/Knl6V3s+ZlUqbPU5JYJH48sntcqoBShTqq9eX20tjpUAFtthx1YsmzAds2VozGfd1gH3Z8aj8W6Qm7at2VWEW0iNmVSxZPiVtwNBp51RxXoHfTrp3LfCw4Vw7rO0ezbX3j3/ALK+P871flNVhQMolEPu2x/tLn7W8Dz8SKuxxGAAt1YXYPaIjx7DHWnRxAx79g6z/arJ/E2ZdT56fIR5OTj5MrtvHUOXyIiWh9yB97fPcB8Nv9PrCxJGi3GyKNrVuGy+LGQM3mSfKlYx7pmDbTNuetQM3mzMDHgABUMYC5GiE/uw3+AmtYcOXyZUvDR14Jg9tj5kZjP0muj+zK12rp7rVgfPrCa5tgBluazIDac5ytAjvmunezHa+f8AyR8kJ/zV7uGajvw/1UXtivOl6xk+OzcRtJlZAI+TGuVcR92uwe1s5b2DfX+1Gm+vV/xrl3SO8ty8zAEqzCAOyToBGo01Fdb7Z5YhYHBhLJuXOcAfu5gfr+lKxWKDMyozvbJkG5rc0VBq386AVZdKeE4yxbQ37aW0YxHWAssQNYhecRrsfGo17hKJh7d5bhYsSpWBE5QdCNeR5etc5L5288wyntQfZy9zIBq0eneflV6l42bNxEvBQHtHqiJLldVdTuhUySRvNN4G5bs5nuEBjGUEiQumse9r4DYUxgMN9rvZUaJBMkGCZA8+fdSbuX4n8t+EHjF43H6wiMwmJJjtNzOp8zrUjgeFBDXGGiggHxjX5D86XjsEynq4BZSyGJiQxB5bVZYrE2rKKkjsjWdCTvqolhrrt3VnPetQyl9E4viLL9n+9W6otsoUaNbDsJVnGrSQGAOgmKzeP/rG8z+dXHD+FNdtPdVh93qVIMkCDIInv5xUVcF1mIIPuySfLu8ztW74mzz7qdwPC9XbL/Hc0Xy5f6j4CpWItgQNctuCe9nOo9dZ82FLv8RtoTJAgQoPLvJUSw5Dbv76qsbxbKoOR8syCRlBJklgSDm58hXmmOWV2xjhlldo2PSG11YiW9eXoIpl7rj4m8NTGu9TeI4W5bvJavhUfLnYSdM4LBZJ3gD1McqSbBzFo7I+mw/UV6MZZ4dLhZUG1ZJ1ipFvskEiQOW0+tTsLhWuTEAKJZjMCdtgSSeQAJ+Ri46PcLt9epv3bOQDMoYkq7TojKIbLuTpqBzmtfi9va84JhDYs3MRiJUuJIe2SLaoQ9pZXXtysqfxLmU1jWd8diizALnMkKIVEHJRyA2HifGrfp/xM3LothyVRVDKGDILgEHKAoytyYDSZ7qbwo+x4cuR97cgAbmT7q+m58fSscmXTNROXLU6YVxgnE3reEtaW7e8bCBBP90aDxNO8ZY4q5bwOGAFu1v+EFdCzH9mY8SxplD9jsaa4i8Y7zJ/OJ9SabvOcHZ6m3rib3vEakA8h9QPMnurljfpyxpm+mEtF7AvYggwHuBUNrMuzBPeIB5gzvuN6bW05WQRyIMgjkQe471eXmtYC2Fy27uKYSxYB0sqfhUHQt4/pEsY3AX7tsO+GCvGYMgS2zLzLWQQT+8FHjO46WSx0lKw16RUoVQ4K9VzYuzXKlxSAK9C16lOAVGdEhaTcWnwteFaRY6px3FrZtqHcISrKmYsoLALGoVtBruDvsaq8HjsK6N9pbCEZR8aOze9mPuKQfdgATIrMX2ZtLuGYiSQAzwB2RA1I8J8RUS4lqDNq6hjQzm15EggeM+ldrm9N5EXh/vGPwPHqI/Wu49GeEjDWQnxntOe9iAPkAAPSuIcOuRcjmwCjzZ0/Sa+ha3xenTh/qyPtC6MXMdbtmyyh7RYgNoGDASM3wnQf9K4ziOF4izfFs2ryXAdlV82vMG3qw31XevpSvIrrZtrLCVwPFdBuJ40ZmtvI1BvsqHcGFDF7gJjYlRJHdWbxWAvWPubwa2yksUaYkggGDpzIzCZFfUEVXca4FYxaZMRbVxymQy+KsNV9DU0zeKVwnhXFLFjCuFwyXLrh811xmKqVynZRCg6wWHvb1meFm7au5srWwWYjKgUEbSoIylZA2JGnOvpbhnRfCYcL1WHtgrsSM7DWdGeSNdd6lcU4TZxCZL9tbi8gw28VO6nxFNF49x82Wx1l5TeYjO5a4UGpBbM4GoiRImdKe6a3MHCfY8OqKmhYy2bWRmIlWnLzYmCdBvXVj7JcP1ufrrotjUW4QkHuzsDK+YnxrU8N6JYSwQy2VZxs9ybjg94Z5y+kU0zOO6fN3CuIOtq4qE/eLEASsGQ3LQwREGrzo5hsO1259ra51QBORM4lpEZiugETuRXZ+knQPC4uWy9TdOvWWwBJ73XZ/ofGstw32RkMTexIInQW7YzabHNckL5ZTy1qdKTisrmmPawmLz4a0OrDZkDPmAymQdDyy7Fj+gnY7CYriWJW9asM5AVQbS9gBST78hB7x+P1rtnDOg2CskN1C3HGz3Sbrd8jPIXXXQCtEqAaAQKunScbi2B9kuKvv1mJuW7UjnN595nslVB82bv1qt6Q9BjhMR1fWO1u4BlY6dgrDmAIDI8GNirCu+1Q9MuDHE4dgn9YktbPOYIZP7ykj1FLFuE0+eOteyWs3FU5HJIJI7UASCpEiBpM7nvNTLHFFRGCqwO69oEBzHbJABMRIBkTHjNh0rsq+W4o7aiH03XQqfEgHXyPfVBhcKbjBV0nc9w5mud8eXmy/jUvgfDc79a+qqZE823J9N/OrK3FxziLmlu2D1YO2m9315eQqa9tAi2lICRDGfhG4/eO3qTTWKxVmQHdAiwQpIGYj3dDHZX8/LXyZW5XbxW3K7QA4UnFXRLnSzb5gH3QB+Izr3SaYhrBzsOsxd33VGuQHT8tPpsDUq5xSznzzmfa2sEgTpIygyx7x5DvLeIlbq2PvLV+8Uzu6w4FyIBzEG2IIMQYHjWphlfhqY1WyuGbOxF3Ekzr2ltn8R/E/5U3w/hV/FG5fFxJRlL3LlwKwLHst+KJESByip3SLow2DKlh1qsQAwf4iCYyhQ3I1b3+BWFwCXUhMXrnUMbqkCeyZ7Nv4TqSBrvXpxx0744XflL9nvDMHexN3B463be9Ja1dR3UPA7SLlKg6DMDH4u4V0ZvZlgPhS4vlcb/ADTXJeCXbK2S2W+mJRsyXLL2yudSCJW2nZUaTIeQd9a7p0U40MZh0u6BvduKJ7NxdHXUAxOokbEVuYx6eLVmqzlz2X4f4bt8eZRv8oqHe9lv4MT6Nan6hx+VdIop28fp07eP05Zd9meIHu3rTeYdf0NQ73s9xo2FpvJ/9Siuv0VO1iz2cXEn6HY9P/Dt5q1s/k800/CccoINrEgc4DkeuWa7lXkVOzE7E+3KuhHRFrl0XrysiWyCAQVLODIGusDc/Lvjq1eAV7W8cdR0xx6ZoUUUVpoUUUUBRRRQFFFFAUUUUBRRRQFFFFBzLpzwILeBGiXWJBjQM2UXFP0Yetc4wyLh8RkuhymbVVcpmgwVLKCY3GnhX0D0h4WMTYa3s26Huce6f08ia4X0lwhOYlYdScw7mGjD5zWLHHlx8bO9ITg7q5beHWyVntNdZjrA7Slw0gkHYxDaGDULotxW5hywtWrTaDXqeseRpIOsad0TVPh7JcgKCT+zv8qvsD0axQBhGyuNRoYI91oOkju7ifQ80tyu5FVds3De61DDli8NkBU5swygvIA8IjlUriVi5ibq9a5Nwzla47ZoXMxXOUAMAjnpGm8VorHAcXsBeXSD29NBplE6CrBeil+6qreFsZYhyxZ5HOAAJ8Zq9Nbx4qzDcGXTPicKsbKT1hGxgBmbuH8mlYLB2hIe/fCow9wEBrTSTdUlQdGLCDv31uj0Zmc1wCdTktqAT3wdvTvNeXui4fKHv3SFECAqmDyJA1Hhyk95q9Lp2nLuLcNdDsygkyDIgyYYg6jNE666Huq+9mvSL7Digrt9xdhbknRW+C54AEwfAnure4To1h0AGQtH4jPyGw9KkNwbD87No+ag/nTpScFmXVK3YNe1VcGxWgtnSB2fIcvT8qtar0iiiigKKKKAooooCiiigKKKKAooooCiiigKKKKAooooCiiigK577QOjrMxvWkZgwOcKpaCI7UKJg/p410Kimi+XOuieBsrh7bWraqSozmJbOujyTr7wNXZFW3FcN8Y/vfof0+VVdaiSa9G4pQFKivRRXmWvMtKNeTQJKV71de0UCc2XUbjY+NaHAYoXEBG+xHcazr0vBYrqmnkdGHh3+YqWDUUUi3cDAEGQdjS6gKKKKAooooCiiigKKKKAooooCiiigKKKKAooooCiiigKKKKBLoCCDsaz+JslGIPp5Voqi47C5x4jb+FWCirya8cEGI1FeGqFA15NJr1ROwJoPSa8Jp+3g7h+A+un50/b4U/PKKCATSGq5Tgw5sfQR+dPrwq2NwT5n+FNir4VjerOVj2T9D3+VaIUzbwqLsqj0H509WQUUUUBRRRQFFFFAUUUUBRRRQFFFFAUUUUBRRRQFFFFAUUUUBRRRQRMZgFuEGYPeOdN2+EoN5Pr/CiigfTBWxso/P8AOn1UDaiig9ooooCiiigKKKKAooooCiiig//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grpSp>
        <p:nvGrpSpPr>
          <p:cNvPr id="17" name="16 Grupo"/>
          <p:cNvGrpSpPr/>
          <p:nvPr/>
        </p:nvGrpSpPr>
        <p:grpSpPr>
          <a:xfrm>
            <a:off x="6732240" y="873224"/>
            <a:ext cx="2339752" cy="5004048"/>
            <a:chOff x="6804248" y="692696"/>
            <a:chExt cx="2339752" cy="5004048"/>
          </a:xfrm>
        </p:grpSpPr>
        <p:pic>
          <p:nvPicPr>
            <p:cNvPr id="8201" name="Picture 9" descr="D:\Lily\Varios\Rendición de cuentas\Vigencia 2013\Toner.jpg"/>
            <p:cNvPicPr>
              <a:picLocks noChangeAspect="1" noChangeArrowheads="1"/>
            </p:cNvPicPr>
            <p:nvPr/>
          </p:nvPicPr>
          <p:blipFill>
            <a:blip r:embed="rId4" cstate="print"/>
            <a:srcRect/>
            <a:stretch>
              <a:fillRect/>
            </a:stretch>
          </p:blipFill>
          <p:spPr bwMode="auto">
            <a:xfrm>
              <a:off x="6804248" y="692696"/>
              <a:ext cx="1839971" cy="1080120"/>
            </a:xfrm>
            <a:prstGeom prst="rect">
              <a:avLst/>
            </a:prstGeom>
            <a:noFill/>
          </p:spPr>
        </p:pic>
        <p:pic>
          <p:nvPicPr>
            <p:cNvPr id="8208" name="Picture 16" descr="D:\Lily\Varios\Rendición de cuentas\Vigencia 2013\Papeleria.jpg"/>
            <p:cNvPicPr>
              <a:picLocks noChangeAspect="1" noChangeArrowheads="1"/>
            </p:cNvPicPr>
            <p:nvPr/>
          </p:nvPicPr>
          <p:blipFill>
            <a:blip r:embed="rId5" cstate="print"/>
            <a:srcRect/>
            <a:stretch>
              <a:fillRect/>
            </a:stretch>
          </p:blipFill>
          <p:spPr bwMode="auto">
            <a:xfrm>
              <a:off x="7020272" y="2996952"/>
              <a:ext cx="1779711" cy="1381893"/>
            </a:xfrm>
            <a:prstGeom prst="rect">
              <a:avLst/>
            </a:prstGeom>
            <a:noFill/>
          </p:spPr>
        </p:pic>
        <p:pic>
          <p:nvPicPr>
            <p:cNvPr id="8209" name="Picture 17" descr="D:\Lily\Varios\Rendición de cuentas\Vigencia 2013\Implementos Deportivos.jpg"/>
            <p:cNvPicPr>
              <a:picLocks noChangeAspect="1" noChangeArrowheads="1"/>
            </p:cNvPicPr>
            <p:nvPr/>
          </p:nvPicPr>
          <p:blipFill>
            <a:blip r:embed="rId6" cstate="print"/>
            <a:srcRect/>
            <a:stretch>
              <a:fillRect/>
            </a:stretch>
          </p:blipFill>
          <p:spPr bwMode="auto">
            <a:xfrm>
              <a:off x="7308304" y="1772816"/>
              <a:ext cx="1835696" cy="1224136"/>
            </a:xfrm>
            <a:prstGeom prst="rect">
              <a:avLst/>
            </a:prstGeom>
            <a:noFill/>
          </p:spPr>
        </p:pic>
        <p:pic>
          <p:nvPicPr>
            <p:cNvPr id="8212" name="Picture 20" descr="http://images04.evisos.com.ve/images/advertisements/2012/10/10/instrumentos-y-equipos-de-laboratorio_b346ce0509_3.jpg"/>
            <p:cNvPicPr>
              <a:picLocks noChangeAspect="1" noChangeArrowheads="1"/>
            </p:cNvPicPr>
            <p:nvPr/>
          </p:nvPicPr>
          <p:blipFill>
            <a:blip r:embed="rId7" cstate="print"/>
            <a:srcRect/>
            <a:stretch>
              <a:fillRect/>
            </a:stretch>
          </p:blipFill>
          <p:spPr bwMode="auto">
            <a:xfrm>
              <a:off x="7368480" y="4365104"/>
              <a:ext cx="1775519" cy="1331640"/>
            </a:xfrm>
            <a:prstGeom prst="rect">
              <a:avLst/>
            </a:prstGeom>
            <a:noFill/>
          </p:spPr>
        </p:pic>
      </p:gr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1133</TotalTime>
  <Words>1828</Words>
  <Application>Microsoft Office PowerPoint</Application>
  <PresentationFormat>Presentación en pantalla (4:3)</PresentationFormat>
  <Paragraphs>456</Paragraphs>
  <Slides>18</Slides>
  <Notes>0</Notes>
  <HiddenSlides>0</HiddenSlides>
  <MMClips>0</MMClips>
  <ScaleCrop>false</ScaleCrop>
  <HeadingPairs>
    <vt:vector size="6" baseType="variant">
      <vt:variant>
        <vt:lpstr>Tema</vt:lpstr>
      </vt:variant>
      <vt:variant>
        <vt:i4>1</vt:i4>
      </vt:variant>
      <vt:variant>
        <vt:lpstr>Títulos de diapositiva</vt:lpstr>
      </vt:variant>
      <vt:variant>
        <vt:i4>18</vt:i4>
      </vt:variant>
      <vt:variant>
        <vt:lpstr>Presentaciones personalizadas</vt:lpstr>
      </vt:variant>
      <vt:variant>
        <vt:i4>1</vt:i4>
      </vt:variant>
    </vt:vector>
  </HeadingPairs>
  <TitlesOfParts>
    <vt:vector size="20" baseType="lpstr">
      <vt:lpstr>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Primera</vt:lpstr>
    </vt:vector>
  </TitlesOfParts>
  <Company>PERSONAL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Tesoreria</dc:creator>
  <cp:lastModifiedBy>Tesoreria</cp:lastModifiedBy>
  <cp:revision>157</cp:revision>
  <dcterms:created xsi:type="dcterms:W3CDTF">2013-02-20T16:46:21Z</dcterms:created>
  <dcterms:modified xsi:type="dcterms:W3CDTF">2014-02-27T22:07:19Z</dcterms:modified>
</cp:coreProperties>
</file>